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7" r:id="rId2"/>
    <p:sldId id="258" r:id="rId3"/>
    <p:sldId id="283" r:id="rId4"/>
    <p:sldId id="260" r:id="rId5"/>
    <p:sldId id="271" r:id="rId6"/>
    <p:sldId id="264" r:id="rId7"/>
    <p:sldId id="259" r:id="rId8"/>
    <p:sldId id="262" r:id="rId9"/>
    <p:sldId id="261" r:id="rId10"/>
    <p:sldId id="263" r:id="rId11"/>
    <p:sldId id="265" r:id="rId12"/>
    <p:sldId id="266" r:id="rId13"/>
    <p:sldId id="267" r:id="rId14"/>
    <p:sldId id="268" r:id="rId15"/>
    <p:sldId id="269" r:id="rId16"/>
    <p:sldId id="270" r:id="rId17"/>
    <p:sldId id="284" r:id="rId18"/>
    <p:sldId id="272" r:id="rId19"/>
    <p:sldId id="273" r:id="rId20"/>
    <p:sldId id="274" r:id="rId21"/>
    <p:sldId id="275" r:id="rId22"/>
    <p:sldId id="276" r:id="rId23"/>
    <p:sldId id="277" r:id="rId24"/>
    <p:sldId id="278" r:id="rId25"/>
    <p:sldId id="280" r:id="rId26"/>
    <p:sldId id="279" r:id="rId27"/>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BD3FAA-CC9C-4B9E-BBA9-C7535AA9B5B9}" v="2" dt="2023-10-09T16:38:09.6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50294" autoAdjust="0"/>
  </p:normalViewPr>
  <p:slideViewPr>
    <p:cSldViewPr snapToGrid="0">
      <p:cViewPr varScale="1">
        <p:scale>
          <a:sx n="56" d="100"/>
          <a:sy n="56" d="100"/>
        </p:scale>
        <p:origin x="2952" y="6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p:scale>
          <a:sx n="100" d="100"/>
          <a:sy n="100" d="100"/>
        </p:scale>
        <p:origin x="3522" y="-774"/>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317748E3-4C63-46D5-8FC0-7303BE4C8FCF}" type="datetimeFigureOut">
              <a:rPr lang="en-US" smtClean="0"/>
              <a:pPr/>
              <a:t>10/9/2023</a:t>
            </a:fld>
            <a:endParaRPr lang="en-US"/>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0EE1B307-8EDD-4100-997E-220AA7EC00AA}" type="slidenum">
              <a:rPr lang="en-US" smtClean="0"/>
              <a:pPr/>
              <a:t>‹#›</a:t>
            </a:fld>
            <a:endParaRPr lang="en-US"/>
          </a:p>
        </p:txBody>
      </p:sp>
    </p:spTree>
    <p:extLst>
      <p:ext uri="{BB962C8B-B14F-4D97-AF65-F5344CB8AC3E}">
        <p14:creationId xmlns:p14="http://schemas.microsoft.com/office/powerpoint/2010/main" val="2488775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Welcome audience</a:t>
            </a:r>
          </a:p>
          <a:p>
            <a:endParaRPr lang="en-US" dirty="0"/>
          </a:p>
          <a:p>
            <a:r>
              <a:rPr lang="en-US" dirty="0"/>
              <a:t>Introduce Yourself</a:t>
            </a:r>
          </a:p>
        </p:txBody>
      </p:sp>
      <p:sp>
        <p:nvSpPr>
          <p:cNvPr id="4" name="Slide Number Placeholder 3"/>
          <p:cNvSpPr>
            <a:spLocks noGrp="1"/>
          </p:cNvSpPr>
          <p:nvPr>
            <p:ph type="sldNum" sz="quarter" idx="10"/>
          </p:nvPr>
        </p:nvSpPr>
        <p:spPr/>
        <p:txBody>
          <a:bodyPr/>
          <a:lstStyle/>
          <a:p>
            <a:fld id="{0EE1B307-8EDD-4100-997E-220AA7EC00AA}" type="slidenum">
              <a:rPr lang="en-US" smtClean="0"/>
              <a:pPr/>
              <a:t>1</a:t>
            </a:fld>
            <a:endParaRPr lang="en-US"/>
          </a:p>
        </p:txBody>
      </p:sp>
    </p:spTree>
    <p:extLst>
      <p:ext uri="{BB962C8B-B14F-4D97-AF65-F5344CB8AC3E}">
        <p14:creationId xmlns:p14="http://schemas.microsoft.com/office/powerpoint/2010/main" val="1617821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Harvesters is often confused with a food pantry.  </a:t>
            </a:r>
          </a:p>
          <a:p>
            <a:endParaRPr lang="en-US" dirty="0"/>
          </a:p>
          <a:p>
            <a:r>
              <a:rPr lang="en-US" dirty="0"/>
              <a:t>As a food bank, Harvesters acquires, stores and distributes food to its network of nonprofit agencies, enabling them to do what they do best – providing direct service to families, children and seniors in need.</a:t>
            </a:r>
          </a:p>
          <a:p>
            <a:endParaRPr lang="en-US" dirty="0"/>
          </a:p>
          <a:p>
            <a:pPr lvl="0"/>
            <a:r>
              <a:rPr lang="en-US" dirty="0"/>
              <a:t>The total warehouse capacity in KC is 231,795 square feet.  The total warehouse capacity in Topeka is 41,232 square feet.</a:t>
            </a:r>
          </a:p>
          <a:p>
            <a:pPr lvl="0"/>
            <a:endParaRPr lang="en-US" dirty="0"/>
          </a:p>
          <a:p>
            <a:pPr lvl="0"/>
            <a:r>
              <a:rPr lang="en-US" dirty="0"/>
              <a:t>Food comes in Monday through Friday and leaves our warehouse every day except Sunday.</a:t>
            </a:r>
          </a:p>
          <a:p>
            <a:pPr lvl="0"/>
            <a:endParaRPr lang="en-US" dirty="0"/>
          </a:p>
          <a:p>
            <a:r>
              <a:rPr lang="en-US" dirty="0"/>
              <a:t>Our total food stock turns over more than 14 times a year – that’s about every three weeks our warehouse could be empty if we didn’t have food constantly coming in.</a:t>
            </a:r>
          </a:p>
          <a:p>
            <a:endParaRPr lang="en-US" dirty="0"/>
          </a:p>
        </p:txBody>
      </p:sp>
      <p:sp>
        <p:nvSpPr>
          <p:cNvPr id="4" name="Slide Number Placeholder 3"/>
          <p:cNvSpPr>
            <a:spLocks noGrp="1"/>
          </p:cNvSpPr>
          <p:nvPr>
            <p:ph type="sldNum" sz="quarter" idx="10"/>
          </p:nvPr>
        </p:nvSpPr>
        <p:spPr/>
        <p:txBody>
          <a:bodyPr/>
          <a:lstStyle/>
          <a:p>
            <a:fld id="{0EE1B307-8EDD-4100-997E-220AA7EC00AA}" type="slidenum">
              <a:rPr lang="en-US" smtClean="0"/>
              <a:pPr/>
              <a:t>10</a:t>
            </a:fld>
            <a:endParaRPr lang="en-US"/>
          </a:p>
        </p:txBody>
      </p:sp>
    </p:spTree>
    <p:extLst>
      <p:ext uri="{BB962C8B-B14F-4D97-AF65-F5344CB8AC3E}">
        <p14:creationId xmlns:p14="http://schemas.microsoft.com/office/powerpoint/2010/main" val="997486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Harvesters has four major initiatives:</a:t>
            </a:r>
          </a:p>
          <a:p>
            <a:endParaRPr lang="en-US" dirty="0"/>
          </a:p>
          <a:p>
            <a:r>
              <a:rPr lang="en-US" dirty="0"/>
              <a:t>Feeding children</a:t>
            </a:r>
          </a:p>
          <a:p>
            <a:endParaRPr lang="en-US" dirty="0"/>
          </a:p>
          <a:p>
            <a:r>
              <a:rPr lang="en-US" dirty="0"/>
              <a:t>Feeding seniors</a:t>
            </a:r>
          </a:p>
          <a:p>
            <a:endParaRPr lang="en-US" dirty="0"/>
          </a:p>
          <a:p>
            <a:r>
              <a:rPr lang="en-US" dirty="0"/>
              <a:t>Feeding families</a:t>
            </a:r>
          </a:p>
          <a:p>
            <a:endParaRPr lang="en-US" dirty="0"/>
          </a:p>
          <a:p>
            <a:r>
              <a:rPr lang="en-US" dirty="0"/>
              <a:t>And Promoting healthy eating</a:t>
            </a:r>
          </a:p>
        </p:txBody>
      </p:sp>
      <p:sp>
        <p:nvSpPr>
          <p:cNvPr id="4" name="Slide Number Placeholder 3"/>
          <p:cNvSpPr>
            <a:spLocks noGrp="1"/>
          </p:cNvSpPr>
          <p:nvPr>
            <p:ph type="sldNum" sz="quarter" idx="10"/>
          </p:nvPr>
        </p:nvSpPr>
        <p:spPr/>
        <p:txBody>
          <a:bodyPr/>
          <a:lstStyle/>
          <a:p>
            <a:fld id="{0EE1B307-8EDD-4100-997E-220AA7EC00AA}" type="slidenum">
              <a:rPr lang="en-US" smtClean="0"/>
              <a:pPr/>
              <a:t>11</a:t>
            </a:fld>
            <a:endParaRPr lang="en-US"/>
          </a:p>
        </p:txBody>
      </p:sp>
    </p:spTree>
    <p:extLst>
      <p:ext uri="{BB962C8B-B14F-4D97-AF65-F5344CB8AC3E}">
        <p14:creationId xmlns:p14="http://schemas.microsoft.com/office/powerpoint/2010/main" val="131406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dirty="0"/>
              <a:t>Data shows higher grades, lower incidents of tardiness/ absenteeism and misbehavior when children are not hungry.</a:t>
            </a:r>
          </a:p>
          <a:p>
            <a:endParaRPr lang="en-US" dirty="0"/>
          </a:p>
          <a:p>
            <a:r>
              <a:rPr lang="en-US" dirty="0"/>
              <a:t>We provide 7,000 </a:t>
            </a:r>
            <a:r>
              <a:rPr lang="en-US" dirty="0" err="1"/>
              <a:t>BackSnacks</a:t>
            </a:r>
            <a:r>
              <a:rPr lang="en-US" dirty="0"/>
              <a:t> to kids every weekend and partner with more than 60 schools on school pantries.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EE1B307-8EDD-4100-997E-220AA7EC00AA}" type="slidenum">
              <a:rPr lang="en-US" smtClean="0"/>
              <a:pPr/>
              <a:t>12</a:t>
            </a:fld>
            <a:endParaRPr lang="en-US"/>
          </a:p>
        </p:txBody>
      </p:sp>
    </p:spTree>
    <p:extLst>
      <p:ext uri="{BB962C8B-B14F-4D97-AF65-F5344CB8AC3E}">
        <p14:creationId xmlns:p14="http://schemas.microsoft.com/office/powerpoint/2010/main" val="3088393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lvl="0"/>
            <a:r>
              <a:rPr lang="en-US" sz="1100" dirty="0" err="1"/>
              <a:t>BackSnack</a:t>
            </a:r>
            <a:r>
              <a:rPr lang="en-US" sz="1100" dirty="0"/>
              <a:t> is a key example of how we help kids that are food insecure. </a:t>
            </a:r>
            <a:r>
              <a:rPr lang="en-US" sz="1100" dirty="0" err="1"/>
              <a:t>BackSnack</a:t>
            </a:r>
            <a:r>
              <a:rPr lang="en-US" sz="1100" dirty="0"/>
              <a:t> provides backpacks of food to elementary and middle school children to combat weekend hunger (4 meals, 2 snacks). All food is purchased by Harvesters and packs are assembled by volunteers.  The cost for 1 </a:t>
            </a:r>
            <a:r>
              <a:rPr lang="en-US" sz="1100" dirty="0" err="1"/>
              <a:t>BackSnack</a:t>
            </a:r>
            <a:r>
              <a:rPr lang="en-US" sz="1100" dirty="0"/>
              <a:t> per child for the school year is $250. </a:t>
            </a:r>
            <a:r>
              <a:rPr lang="en-US" sz="1100" dirty="0" err="1"/>
              <a:t>BackSnacks</a:t>
            </a:r>
            <a:r>
              <a:rPr lang="en-US" sz="1100" dirty="0"/>
              <a:t> are shipped to schools, who work with community partners to clean and refill backpacks every week.  The schools determine which students are in need.</a:t>
            </a:r>
          </a:p>
          <a:p>
            <a:pPr lvl="0"/>
            <a:r>
              <a:rPr lang="en-US" sz="1100" dirty="0"/>
              <a:t>We provide training to schools, and we collect data from schools, students and parents.</a:t>
            </a:r>
          </a:p>
          <a:p>
            <a:endParaRPr lang="en-US" sz="1100" dirty="0"/>
          </a:p>
          <a:p>
            <a:r>
              <a:rPr lang="en-US" sz="1100" dirty="0"/>
              <a:t>The School Pantry program is a food pantry that is conveniently located on-site at schools for families of students in need. The school pantries complement school breakfast and lunch programs, providing access to food for children and their families after the school day has ended. They help to fill an important gap, relieving the burden and anxiety a family may face when they aren’t sure where their next meal may come from. And they help children to focus on their education, not hunger.</a:t>
            </a:r>
          </a:p>
          <a:p>
            <a:endParaRPr lang="en-US" sz="1100" dirty="0"/>
          </a:p>
        </p:txBody>
      </p:sp>
      <p:sp>
        <p:nvSpPr>
          <p:cNvPr id="4" name="Slide Number Placeholder 3"/>
          <p:cNvSpPr>
            <a:spLocks noGrp="1"/>
          </p:cNvSpPr>
          <p:nvPr>
            <p:ph type="sldNum" sz="quarter" idx="10"/>
          </p:nvPr>
        </p:nvSpPr>
        <p:spPr/>
        <p:txBody>
          <a:bodyPr/>
          <a:lstStyle/>
          <a:p>
            <a:fld id="{0EE1B307-8EDD-4100-997E-220AA7EC00AA}" type="slidenum">
              <a:rPr lang="en-US" smtClean="0"/>
              <a:pPr/>
              <a:t>13</a:t>
            </a:fld>
            <a:endParaRPr lang="en-US"/>
          </a:p>
        </p:txBody>
      </p:sp>
    </p:spTree>
    <p:extLst>
      <p:ext uri="{BB962C8B-B14F-4D97-AF65-F5344CB8AC3E}">
        <p14:creationId xmlns:p14="http://schemas.microsoft.com/office/powerpoint/2010/main" val="1372096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 Baby Boomers age, the need for food assistance by older adults is projected to increase. By 2040, studies project one in five U.S. residents will be older adults.</a:t>
            </a:r>
            <a:br>
              <a:rPr lang="en-US" dirty="0"/>
            </a:br>
            <a:br>
              <a:rPr lang="en-US" dirty="0"/>
            </a:br>
            <a:r>
              <a:rPr lang="en-US" dirty="0"/>
              <a:t>Food insecure seniors are at higher risk for depression and chronic diseases. Many seniors in our community face health and mobility problems that limit their access to healthy food.</a:t>
            </a:r>
            <a:br>
              <a:rPr lang="en-US" dirty="0"/>
            </a:br>
            <a:endParaRPr lang="en-US" dirty="0"/>
          </a:p>
          <a:p>
            <a:r>
              <a:rPr lang="en-US" dirty="0"/>
              <a:t>Seniors receive assistance through Senior Mobile Food Pantries.  These pantries are a partnership between Harvesters and nonprofit organizations providing social services to at-risk seniors living in low- to moderate-income housing communities.  </a:t>
            </a:r>
          </a:p>
          <a:p>
            <a:endParaRPr lang="en-US" dirty="0"/>
          </a:p>
          <a:p>
            <a:r>
              <a:rPr lang="en-US" dirty="0"/>
              <a:t>In addition, in partnership with the federal government, many of Harvesters' agencies distribute monthly commodity food boxes to low-income seniors through the Commodity Supplemental Food Program (CSFP). The boxes contain shelf-stable items like milk, fruit juices, pasta, rice, peanut butter, and canned meats, fruits and vegetables.</a:t>
            </a:r>
          </a:p>
          <a:p>
            <a:endParaRPr lang="en-US" dirty="0"/>
          </a:p>
        </p:txBody>
      </p:sp>
      <p:sp>
        <p:nvSpPr>
          <p:cNvPr id="4" name="Slide Number Placeholder 3"/>
          <p:cNvSpPr>
            <a:spLocks noGrp="1"/>
          </p:cNvSpPr>
          <p:nvPr>
            <p:ph type="sldNum" sz="quarter" idx="10"/>
          </p:nvPr>
        </p:nvSpPr>
        <p:spPr/>
        <p:txBody>
          <a:bodyPr/>
          <a:lstStyle/>
          <a:p>
            <a:fld id="{0EE1B307-8EDD-4100-997E-220AA7EC00AA}" type="slidenum">
              <a:rPr lang="en-US" smtClean="0"/>
              <a:pPr/>
              <a:t>14</a:t>
            </a:fld>
            <a:endParaRPr lang="en-US"/>
          </a:p>
        </p:txBody>
      </p:sp>
    </p:spTree>
    <p:extLst>
      <p:ext uri="{BB962C8B-B14F-4D97-AF65-F5344CB8AC3E}">
        <p14:creationId xmlns:p14="http://schemas.microsoft.com/office/powerpoint/2010/main" val="1814259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While Harvesters’ network feeds many working families, under-employment and low household income are key factors in the high need for food assistance. In addition, households relying on Harvesters may face challenges related to health and well-being.</a:t>
            </a:r>
          </a:p>
          <a:p>
            <a:endParaRPr lang="en-US" dirty="0"/>
          </a:p>
        </p:txBody>
      </p:sp>
      <p:sp>
        <p:nvSpPr>
          <p:cNvPr id="4" name="Slide Number Placeholder 3"/>
          <p:cNvSpPr>
            <a:spLocks noGrp="1"/>
          </p:cNvSpPr>
          <p:nvPr>
            <p:ph type="sldNum" sz="quarter" idx="10"/>
          </p:nvPr>
        </p:nvSpPr>
        <p:spPr/>
        <p:txBody>
          <a:bodyPr/>
          <a:lstStyle/>
          <a:p>
            <a:fld id="{0EE1B307-8EDD-4100-997E-220AA7EC00AA}" type="slidenum">
              <a:rPr lang="en-US" smtClean="0"/>
              <a:pPr/>
              <a:t>15</a:t>
            </a:fld>
            <a:endParaRPr lang="en-US"/>
          </a:p>
        </p:txBody>
      </p:sp>
    </p:spTree>
    <p:extLst>
      <p:ext uri="{BB962C8B-B14F-4D97-AF65-F5344CB8AC3E}">
        <p14:creationId xmlns:p14="http://schemas.microsoft.com/office/powerpoint/2010/main" val="458406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a:t>Harvesters’ Nutrition Services Department trains agencies to teach kids, teens and adults about preparing healthy meals and snacks on a budget.</a:t>
            </a:r>
          </a:p>
          <a:p>
            <a:pPr lvl="0"/>
            <a:endParaRPr lang="en-US" dirty="0"/>
          </a:p>
          <a:p>
            <a:pPr lvl="0"/>
            <a:r>
              <a:rPr lang="en-US" dirty="0"/>
              <a:t>Nutrition Services also reaches out to clients at food pantries and mobile distributions – providing recipes &amp; tastings to encourage healthy food selection and preparation.</a:t>
            </a:r>
          </a:p>
          <a:p>
            <a:endParaRPr lang="en-US" dirty="0"/>
          </a:p>
        </p:txBody>
      </p:sp>
      <p:sp>
        <p:nvSpPr>
          <p:cNvPr id="4" name="Slide Number Placeholder 3"/>
          <p:cNvSpPr>
            <a:spLocks noGrp="1"/>
          </p:cNvSpPr>
          <p:nvPr>
            <p:ph type="sldNum" sz="quarter" idx="10"/>
          </p:nvPr>
        </p:nvSpPr>
        <p:spPr/>
        <p:txBody>
          <a:bodyPr/>
          <a:lstStyle/>
          <a:p>
            <a:fld id="{0EE1B307-8EDD-4100-997E-220AA7EC00AA}" type="slidenum">
              <a:rPr lang="en-US" smtClean="0"/>
              <a:pPr/>
              <a:t>16</a:t>
            </a:fld>
            <a:endParaRPr lang="en-US"/>
          </a:p>
        </p:txBody>
      </p:sp>
    </p:spTree>
    <p:extLst>
      <p:ext uri="{BB962C8B-B14F-4D97-AF65-F5344CB8AC3E}">
        <p14:creationId xmlns:p14="http://schemas.microsoft.com/office/powerpoint/2010/main" val="486820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dirty="0"/>
              <a:t>Why is Harvesters focusing on the intersection of hunger and health?</a:t>
            </a:r>
          </a:p>
          <a:p>
            <a:pPr>
              <a:spcBef>
                <a:spcPct val="0"/>
              </a:spcBef>
            </a:pPr>
            <a:endParaRPr lang="en-US" altLang="en-US" b="1" dirty="0"/>
          </a:p>
          <a:p>
            <a:pPr lvl="0">
              <a:defRPr/>
            </a:pPr>
            <a:r>
              <a:rPr lang="en-US" altLang="en-US" dirty="0"/>
              <a:t>In the past, food pantries focused on filling empty stomachs with whatever food was available. Much of this food tended to be highly processed and full of fat, sugar &amp; sodium. Easily accessible, non-nutrient dense food may temporarily alleviate hunger pangs, but ultimately can contribute to chronic disease such as obesity, diabetes and heart disease. </a:t>
            </a:r>
          </a:p>
          <a:p>
            <a:endParaRPr lang="en-US" dirty="0"/>
          </a:p>
          <a:p>
            <a:r>
              <a:rPr lang="en-US" dirty="0"/>
              <a:t>If we are providing food, all the more reason to help agencies obtain the healthiest food.  Especially when we remember that 55% are struggling with hypertension and 38% with Diabetes. Unhealthy food could exacerbate their chronic disease condition and increase their debt/food security/poverty.  We are not saying no to certain foods, just understanding that it is easy for neighbors to acquire the less healthy foods and harder/more expensive to acquire the healthier foods.  We are focusing on encouraging healthier foods.</a:t>
            </a:r>
          </a:p>
          <a:p>
            <a:endParaRPr lang="en-US" dirty="0"/>
          </a:p>
        </p:txBody>
      </p:sp>
      <p:sp>
        <p:nvSpPr>
          <p:cNvPr id="4" name="Slide Number Placeholder 3"/>
          <p:cNvSpPr>
            <a:spLocks noGrp="1"/>
          </p:cNvSpPr>
          <p:nvPr>
            <p:ph type="sldNum" sz="quarter" idx="10"/>
          </p:nvPr>
        </p:nvSpPr>
        <p:spPr/>
        <p:txBody>
          <a:bodyPr/>
          <a:lstStyle/>
          <a:p>
            <a:fld id="{0EE1B307-8EDD-4100-997E-220AA7EC00AA}" type="slidenum">
              <a:rPr lang="en-US" smtClean="0"/>
              <a:pPr/>
              <a:t>17</a:t>
            </a:fld>
            <a:endParaRPr lang="en-US"/>
          </a:p>
        </p:txBody>
      </p:sp>
    </p:spTree>
    <p:extLst>
      <p:ext uri="{BB962C8B-B14F-4D97-AF65-F5344CB8AC3E}">
        <p14:creationId xmlns:p14="http://schemas.microsoft.com/office/powerpoint/2010/main" val="3997060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a:t>We also respond to natural disasters and are part of a cohort with Feeding America food banks in Missouri, Kansas, Oklahoma, Arkansas, Iowa and Nebraska. We work together to help each other with food and other resources if a disaster strikes in this region. </a:t>
            </a:r>
          </a:p>
          <a:p>
            <a:pPr lvl="0"/>
            <a:endParaRPr lang="en-US" dirty="0"/>
          </a:p>
          <a:p>
            <a:pPr lvl="0"/>
            <a:r>
              <a:rPr lang="en-US" dirty="0"/>
              <a:t>We also respond to other parts of the country when needed.</a:t>
            </a:r>
          </a:p>
          <a:p>
            <a:pPr lvl="0"/>
            <a:endParaRPr lang="en-US" dirty="0"/>
          </a:p>
          <a:p>
            <a:pPr lvl="0"/>
            <a:r>
              <a:rPr lang="en-US" dirty="0"/>
              <a:t>Feeding America coordinates w/ FEMA &amp; state response to request support.</a:t>
            </a:r>
          </a:p>
          <a:p>
            <a:pPr lvl="0"/>
            <a:endParaRPr lang="en-US" dirty="0"/>
          </a:p>
          <a:p>
            <a:pPr lvl="0"/>
            <a:r>
              <a:rPr lang="en-US" dirty="0"/>
              <a:t>Harvesters’ 53-foot disaster response trailer and smaller refrigerated trailers that can be sent to areas impacted by disasters.</a:t>
            </a:r>
          </a:p>
          <a:p>
            <a:pPr lvl="0"/>
            <a:endParaRPr lang="en-US" dirty="0"/>
          </a:p>
          <a:p>
            <a:pPr lvl="0"/>
            <a:r>
              <a:rPr lang="en-US" dirty="0"/>
              <a:t>We provide disaster supplies, such as bottled water, cleaning supplies, and shelf-stable food to areas in need.</a:t>
            </a:r>
          </a:p>
          <a:p>
            <a:pPr lvl="0"/>
            <a:endParaRPr lang="en-US" dirty="0"/>
          </a:p>
          <a:p>
            <a:pPr lvl="0"/>
            <a:r>
              <a:rPr lang="en-US" dirty="0"/>
              <a:t>As an example, Harvesters transported more than 250,000 pounds of food to Joplin after the tornado to feed tornado survivors, first responders and disaster relief volunteers.  </a:t>
            </a:r>
          </a:p>
        </p:txBody>
      </p:sp>
      <p:sp>
        <p:nvSpPr>
          <p:cNvPr id="4" name="Slide Number Placeholder 3"/>
          <p:cNvSpPr>
            <a:spLocks noGrp="1"/>
          </p:cNvSpPr>
          <p:nvPr>
            <p:ph type="sldNum" sz="quarter" idx="10"/>
          </p:nvPr>
        </p:nvSpPr>
        <p:spPr/>
        <p:txBody>
          <a:bodyPr/>
          <a:lstStyle/>
          <a:p>
            <a:fld id="{0EE1B307-8EDD-4100-997E-220AA7EC00AA}" type="slidenum">
              <a:rPr lang="en-US" smtClean="0"/>
              <a:pPr/>
              <a:t>18</a:t>
            </a:fld>
            <a:endParaRPr lang="en-US"/>
          </a:p>
        </p:txBody>
      </p:sp>
    </p:spTree>
    <p:extLst>
      <p:ext uri="{BB962C8B-B14F-4D97-AF65-F5344CB8AC3E}">
        <p14:creationId xmlns:p14="http://schemas.microsoft.com/office/powerpoint/2010/main" val="2863156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a:t>Developing long-term solutions to hunger is a vital part of Harvesters’ mission. That’s why the food bank partnered with Kansas City Community Gardens and Master Gardeners of Greater Kansas City to develop a demonstration garden. </a:t>
            </a:r>
          </a:p>
          <a:p>
            <a:pPr lvl="0"/>
            <a:endParaRPr lang="en-US" dirty="0"/>
          </a:p>
          <a:p>
            <a:pPr lvl="0"/>
            <a:r>
              <a:rPr lang="en-US" dirty="0"/>
              <a:t>Community gardens bring neighbors together and empowers people to supplement their food supply by growing it themselves. According to the USDA, one 10-foot by 20-foot garden plot can provide as much as $600 in produce in one year alone. </a:t>
            </a:r>
          </a:p>
          <a:p>
            <a:pPr lvl="0"/>
            <a:endParaRPr lang="en-US" dirty="0"/>
          </a:p>
          <a:p>
            <a:pPr lvl="0"/>
            <a:r>
              <a:rPr lang="en-US" dirty="0"/>
              <a:t>Community gardens can be built and maintained by groups of neighbors, members of agencies, faith-based groups or schools.  Yet individuals can adapt many of these principles for personal use –something agencies to pass on to their clients. </a:t>
            </a:r>
          </a:p>
          <a:p>
            <a:pPr lvl="0"/>
            <a:endParaRPr lang="en-US" dirty="0"/>
          </a:p>
          <a:p>
            <a:pPr lvl="0"/>
            <a:r>
              <a:rPr lang="en-US" dirty="0"/>
              <a:t>Harvesters’ garden, supported by the Master Gardeners of Greater Kansas City, demonstrates affordable ways to grow healthy produce in virtually any setting. The  beds are made from recycled materials, organic waste is composted and the featured fruits and vegetables grow well in Kansas City’s climate.</a:t>
            </a:r>
          </a:p>
          <a:p>
            <a:pPr lvl="0"/>
            <a:endParaRPr lang="en-US" dirty="0"/>
          </a:p>
          <a:p>
            <a:pPr lvl="0"/>
            <a:r>
              <a:rPr lang="en-US" dirty="0"/>
              <a:t>Member agencies can take advantage of the garden when picking up orders or browsing the shopping floor. Located on the north side of building, the garden shows just how creative planting can be by using old tires and laundry baskets to pot plants. </a:t>
            </a:r>
          </a:p>
          <a:p>
            <a:endParaRPr lang="en-US" dirty="0"/>
          </a:p>
        </p:txBody>
      </p:sp>
      <p:sp>
        <p:nvSpPr>
          <p:cNvPr id="4" name="Slide Number Placeholder 3"/>
          <p:cNvSpPr>
            <a:spLocks noGrp="1"/>
          </p:cNvSpPr>
          <p:nvPr>
            <p:ph type="sldNum" sz="quarter" idx="10"/>
          </p:nvPr>
        </p:nvSpPr>
        <p:spPr/>
        <p:txBody>
          <a:bodyPr/>
          <a:lstStyle/>
          <a:p>
            <a:fld id="{0EE1B307-8EDD-4100-997E-220AA7EC00AA}" type="slidenum">
              <a:rPr lang="en-US" smtClean="0"/>
              <a:pPr/>
              <a:t>19</a:t>
            </a:fld>
            <a:endParaRPr lang="en-US"/>
          </a:p>
        </p:txBody>
      </p:sp>
    </p:spTree>
    <p:extLst>
      <p:ext uri="{BB962C8B-B14F-4D97-AF65-F5344CB8AC3E}">
        <p14:creationId xmlns:p14="http://schemas.microsoft.com/office/powerpoint/2010/main" val="2947758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a:t>Nearly 3.5 million times each year, Harvesters’ network of pantry partners provides food assistance to someone in our region who is food insecure.</a:t>
            </a:r>
          </a:p>
          <a:p>
            <a:pPr lvl="0"/>
            <a:endParaRPr lang="en-US" dirty="0"/>
          </a:p>
          <a:p>
            <a:pPr lvl="0"/>
            <a:r>
              <a:rPr lang="en-US" dirty="0"/>
              <a:t>What does being “food insecure” mean?  It means that someone does not have consistent access to healthy food because they either don’t have enough money or they have to decide whether to buy food or pay their utilities or rent or pay for their medicine.</a:t>
            </a:r>
          </a:p>
          <a:p>
            <a:pPr lvl="0"/>
            <a:endParaRPr lang="en-US" dirty="0"/>
          </a:p>
          <a:p>
            <a:pPr lvl="0"/>
            <a:r>
              <a:rPr lang="en-US" dirty="0"/>
              <a:t>So, what does a hungry person look like? Those who are food insecure are usually not homeless.  They are all ages and races.</a:t>
            </a:r>
          </a:p>
          <a:p>
            <a:pPr lvl="0"/>
            <a:endParaRPr lang="en-US" dirty="0"/>
          </a:p>
          <a:p>
            <a:r>
              <a:rPr lang="en-US" dirty="0"/>
              <a:t>A couple of key facts -- one in 11 people, or more than 252,000 people in our region, is food insecure and missing an estimated 44 million meals annually.  One in 8 children struggle with hunger.</a:t>
            </a:r>
          </a:p>
          <a:p>
            <a:endParaRPr lang="en-US" dirty="0"/>
          </a:p>
          <a:p>
            <a:r>
              <a:rPr lang="en-US" dirty="0"/>
              <a:t>And there is a lot of food waste – approximately 108 billion pounds each year.</a:t>
            </a:r>
          </a:p>
          <a:p>
            <a:endParaRPr lang="en-US" dirty="0"/>
          </a:p>
          <a:p>
            <a:r>
              <a:rPr lang="en-US" dirty="0"/>
              <a:t>This is why Harvesters is here.</a:t>
            </a:r>
          </a:p>
          <a:p>
            <a:pPr lvl="0"/>
            <a:endParaRPr lang="en-US" dirty="0"/>
          </a:p>
          <a:p>
            <a:endParaRPr lang="en-US" dirty="0"/>
          </a:p>
        </p:txBody>
      </p:sp>
      <p:sp>
        <p:nvSpPr>
          <p:cNvPr id="4" name="Slide Number Placeholder 3"/>
          <p:cNvSpPr>
            <a:spLocks noGrp="1"/>
          </p:cNvSpPr>
          <p:nvPr>
            <p:ph type="sldNum" sz="quarter" idx="10"/>
          </p:nvPr>
        </p:nvSpPr>
        <p:spPr/>
        <p:txBody>
          <a:bodyPr/>
          <a:lstStyle/>
          <a:p>
            <a:fld id="{0EE1B307-8EDD-4100-997E-220AA7EC00AA}" type="slidenum">
              <a:rPr lang="en-US" smtClean="0"/>
              <a:pPr/>
              <a:t>2</a:t>
            </a:fld>
            <a:endParaRPr lang="en-US"/>
          </a:p>
        </p:txBody>
      </p:sp>
    </p:spTree>
    <p:extLst>
      <p:ext uri="{BB962C8B-B14F-4D97-AF65-F5344CB8AC3E}">
        <p14:creationId xmlns:p14="http://schemas.microsoft.com/office/powerpoint/2010/main" val="41830564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a:t>In FY23, we acquired more than 67 million pounds of food from:</a:t>
            </a:r>
          </a:p>
          <a:p>
            <a:pPr lvl="0"/>
            <a:endParaRPr lang="en-US" dirty="0"/>
          </a:p>
          <a:p>
            <a:r>
              <a:rPr lang="en-US" b="1" dirty="0"/>
              <a:t>Local Sources </a:t>
            </a:r>
            <a:r>
              <a:rPr lang="en-US" dirty="0"/>
              <a:t>including grocery stores, wholesalers (like AWG), producers (like the MO apple growers), manufacturers (like American Italian Pasta, C&amp;C Produce).</a:t>
            </a:r>
          </a:p>
          <a:p>
            <a:endParaRPr lang="en-US" b="1" dirty="0"/>
          </a:p>
          <a:p>
            <a:r>
              <a:rPr lang="en-US" b="1" dirty="0"/>
              <a:t>Feeding America.  </a:t>
            </a:r>
            <a:r>
              <a:rPr lang="en-US" dirty="0"/>
              <a:t>One of the benefits of being in a network of more than 200 food banks is equitable access to national food donations and campaigns. </a:t>
            </a:r>
          </a:p>
          <a:p>
            <a:endParaRPr lang="en-US" b="1" dirty="0"/>
          </a:p>
          <a:p>
            <a:r>
              <a:rPr lang="en-US" b="1" dirty="0"/>
              <a:t>Purchased by Harvesters.  </a:t>
            </a:r>
            <a:r>
              <a:rPr lang="en-US" dirty="0"/>
              <a:t>Harvesters also purchases food, including all the food in the </a:t>
            </a:r>
            <a:r>
              <a:rPr lang="en-US" dirty="0" err="1"/>
              <a:t>BackSnacks</a:t>
            </a:r>
            <a:r>
              <a:rPr lang="en-US" dirty="0"/>
              <a:t> program.</a:t>
            </a:r>
          </a:p>
          <a:p>
            <a:endParaRPr lang="en-US" b="1" dirty="0"/>
          </a:p>
          <a:p>
            <a:r>
              <a:rPr lang="en-US" b="1" dirty="0"/>
              <a:t>USDA.  </a:t>
            </a:r>
            <a:r>
              <a:rPr lang="en-US" dirty="0"/>
              <a:t>We distribute more than 4,000 boxes of commodities (CSFP) to qualifying senior citizens each month and we distribute 5.5 million pounds of emergency food assistance (TEFAP) to qualifying households.</a:t>
            </a:r>
          </a:p>
          <a:p>
            <a:endParaRPr lang="en-US" b="1" dirty="0"/>
          </a:p>
          <a:p>
            <a:r>
              <a:rPr lang="en-US" b="1" dirty="0"/>
              <a:t>Food Drives.  </a:t>
            </a:r>
            <a:r>
              <a:rPr lang="en-US" dirty="0"/>
              <a:t>Often the first touch for many with Harvesters is participating in a food drive.  Food drives help fill the needs for most nutritious or needed items.  A small slice but an important component is the Virtual Food Drive, since every $1 donated = 2 meals acquired.</a:t>
            </a:r>
          </a:p>
          <a:p>
            <a:r>
              <a:rPr lang="en-US" dirty="0"/>
              <a:t> </a:t>
            </a:r>
          </a:p>
          <a:p>
            <a:r>
              <a:rPr lang="en-US" b="1" dirty="0"/>
              <a:t>Other Food Banks. </a:t>
            </a:r>
            <a:r>
              <a:rPr lang="en-US" dirty="0"/>
              <a:t>We work together to meet the need by exchanging surplus-to-need donations.</a:t>
            </a:r>
          </a:p>
        </p:txBody>
      </p:sp>
      <p:sp>
        <p:nvSpPr>
          <p:cNvPr id="4" name="Slide Number Placeholder 3"/>
          <p:cNvSpPr>
            <a:spLocks noGrp="1"/>
          </p:cNvSpPr>
          <p:nvPr>
            <p:ph type="sldNum" sz="quarter" idx="10"/>
          </p:nvPr>
        </p:nvSpPr>
        <p:spPr/>
        <p:txBody>
          <a:bodyPr/>
          <a:lstStyle/>
          <a:p>
            <a:fld id="{0EE1B307-8EDD-4100-997E-220AA7EC00AA}" type="slidenum">
              <a:rPr lang="en-US" smtClean="0"/>
              <a:pPr/>
              <a:t>20</a:t>
            </a:fld>
            <a:endParaRPr lang="en-US"/>
          </a:p>
        </p:txBody>
      </p:sp>
    </p:spTree>
    <p:extLst>
      <p:ext uri="{BB962C8B-B14F-4D97-AF65-F5344CB8AC3E}">
        <p14:creationId xmlns:p14="http://schemas.microsoft.com/office/powerpoint/2010/main" val="4170470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a:t>Last FY we distributed more </a:t>
            </a:r>
            <a:r>
              <a:rPr lang="en-US"/>
              <a:t>than 63 </a:t>
            </a:r>
            <a:r>
              <a:rPr lang="en-US" dirty="0"/>
              <a:t>million pounds of food</a:t>
            </a:r>
          </a:p>
          <a:p>
            <a:pPr lvl="0"/>
            <a:endParaRPr lang="en-US" dirty="0"/>
          </a:p>
          <a:p>
            <a:pPr lvl="0"/>
            <a:r>
              <a:rPr lang="en-US" dirty="0"/>
              <a:t>Our agency network and programs operate in a geographically diverse area.  These include:</a:t>
            </a:r>
          </a:p>
          <a:p>
            <a:pPr lvl="0"/>
            <a:r>
              <a:rPr lang="en-US" b="1" dirty="0"/>
              <a:t>Pantries –</a:t>
            </a:r>
            <a:r>
              <a:rPr lang="en-US" dirty="0"/>
              <a:t> including brick &amp; mortar facilities, or mobile distributions where a Harvesters truck pulls into a parking lot and unloads pallets of food which the agency then distributes to its clients.</a:t>
            </a:r>
          </a:p>
          <a:p>
            <a:pPr lvl="0"/>
            <a:r>
              <a:rPr lang="en-US" b="1" dirty="0"/>
              <a:t>Kitchens</a:t>
            </a:r>
            <a:r>
              <a:rPr lang="en-US" dirty="0"/>
              <a:t> which prepare and serve an on-site meal.</a:t>
            </a:r>
          </a:p>
          <a:p>
            <a:pPr lvl="0"/>
            <a:r>
              <a:rPr lang="en-US" b="1" dirty="0"/>
              <a:t>Shelters </a:t>
            </a:r>
            <a:r>
              <a:rPr lang="en-US" dirty="0"/>
              <a:t>which prepare and serve meals in short-term or residential facilities .</a:t>
            </a:r>
          </a:p>
          <a:p>
            <a:r>
              <a:rPr lang="en-US" dirty="0"/>
              <a:t> </a:t>
            </a:r>
          </a:p>
          <a:p>
            <a:pPr lvl="0"/>
            <a:endParaRPr lang="en-US" dirty="0"/>
          </a:p>
          <a:p>
            <a:pPr lvl="0"/>
            <a:r>
              <a:rPr lang="en-US" dirty="0"/>
              <a:t>In November and December, we distribute Holiday Meats to agencies.  This includes turkeys and chickens.  </a:t>
            </a:r>
          </a:p>
        </p:txBody>
      </p:sp>
      <p:sp>
        <p:nvSpPr>
          <p:cNvPr id="4" name="Slide Number Placeholder 3"/>
          <p:cNvSpPr>
            <a:spLocks noGrp="1"/>
          </p:cNvSpPr>
          <p:nvPr>
            <p:ph type="sldNum" sz="quarter" idx="10"/>
          </p:nvPr>
        </p:nvSpPr>
        <p:spPr/>
        <p:txBody>
          <a:bodyPr/>
          <a:lstStyle/>
          <a:p>
            <a:fld id="{0EE1B307-8EDD-4100-997E-220AA7EC00AA}" type="slidenum">
              <a:rPr lang="en-US" smtClean="0"/>
              <a:pPr/>
              <a:t>21</a:t>
            </a:fld>
            <a:endParaRPr lang="en-US"/>
          </a:p>
        </p:txBody>
      </p:sp>
    </p:spTree>
    <p:extLst>
      <p:ext uri="{BB962C8B-B14F-4D97-AF65-F5344CB8AC3E}">
        <p14:creationId xmlns:p14="http://schemas.microsoft.com/office/powerpoint/2010/main" val="37546717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 are many ways that families, organizations, faith-based groups and companies can make a difference by donating food to Harvesters.</a:t>
            </a:r>
            <a:br>
              <a:rPr lang="en-US" dirty="0"/>
            </a:br>
            <a:br>
              <a:rPr lang="en-US" dirty="0"/>
            </a:br>
            <a:r>
              <a:rPr lang="en-US" b="1" dirty="0"/>
              <a:t>Hold a food and fund drive</a:t>
            </a:r>
            <a:br>
              <a:rPr lang="en-US" dirty="0"/>
            </a:br>
            <a:r>
              <a:rPr lang="en-US" dirty="0"/>
              <a:t>Sponsor a food and fund drive for Harvesters at your workplace, school, place of worship, neighborhood or civic organization. </a:t>
            </a:r>
          </a:p>
          <a:p>
            <a:endParaRPr lang="en-US" dirty="0"/>
          </a:p>
          <a:p>
            <a:r>
              <a:rPr lang="en-US" b="1" dirty="0"/>
              <a:t>Hold a Virtual Food Drive</a:t>
            </a:r>
            <a:br>
              <a:rPr lang="en-US" dirty="0"/>
            </a:br>
            <a:r>
              <a:rPr lang="en-US" dirty="0"/>
              <a:t>Expand your drive and make it mobile by hosting a fun, online Virtual Food Drive. </a:t>
            </a:r>
          </a:p>
          <a:p>
            <a:endParaRPr lang="en-US" dirty="0"/>
          </a:p>
          <a:p>
            <a:r>
              <a:rPr lang="en-US" b="1" dirty="0"/>
              <a:t>Donate food today </a:t>
            </a:r>
            <a:br>
              <a:rPr lang="en-US" dirty="0"/>
            </a:br>
            <a:r>
              <a:rPr lang="en-US" dirty="0"/>
              <a:t>Donate food at our Kansas City or Topeka facilities during normal business hours. Look for our blue donation barrels in area grocery stores.</a:t>
            </a:r>
          </a:p>
          <a:p>
            <a:endParaRPr lang="en-US" dirty="0"/>
          </a:p>
          <a:p>
            <a:r>
              <a:rPr lang="en-US" b="1" dirty="0"/>
              <a:t>Meal Kits</a:t>
            </a:r>
            <a:br>
              <a:rPr lang="en-US" dirty="0"/>
            </a:br>
            <a:r>
              <a:rPr lang="en-US" dirty="0"/>
              <a:t>Collect or purchase all the items needed to make one meal. You can make one box or dozens of boxes. This is a great activity for a corporate or community group. </a:t>
            </a:r>
          </a:p>
        </p:txBody>
      </p:sp>
      <p:sp>
        <p:nvSpPr>
          <p:cNvPr id="4" name="Slide Number Placeholder 3"/>
          <p:cNvSpPr>
            <a:spLocks noGrp="1"/>
          </p:cNvSpPr>
          <p:nvPr>
            <p:ph type="sldNum" sz="quarter" idx="10"/>
          </p:nvPr>
        </p:nvSpPr>
        <p:spPr/>
        <p:txBody>
          <a:bodyPr/>
          <a:lstStyle/>
          <a:p>
            <a:fld id="{0EE1B307-8EDD-4100-997E-220AA7EC00AA}" type="slidenum">
              <a:rPr lang="en-US" smtClean="0"/>
              <a:pPr/>
              <a:t>22</a:t>
            </a:fld>
            <a:endParaRPr lang="en-US"/>
          </a:p>
        </p:txBody>
      </p:sp>
    </p:spTree>
    <p:extLst>
      <p:ext uri="{BB962C8B-B14F-4D97-AF65-F5344CB8AC3E}">
        <p14:creationId xmlns:p14="http://schemas.microsoft.com/office/powerpoint/2010/main" val="34507931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Your financial donation helps us feed hungry people today and work to end hunger tomorrow. For every dollar donated, Harvesters is able to provide two meals to hungry seniors, families, and children in our community.</a:t>
            </a:r>
          </a:p>
        </p:txBody>
      </p:sp>
      <p:sp>
        <p:nvSpPr>
          <p:cNvPr id="4" name="Slide Number Placeholder 3"/>
          <p:cNvSpPr>
            <a:spLocks noGrp="1"/>
          </p:cNvSpPr>
          <p:nvPr>
            <p:ph type="sldNum" sz="quarter" idx="10"/>
          </p:nvPr>
        </p:nvSpPr>
        <p:spPr/>
        <p:txBody>
          <a:bodyPr/>
          <a:lstStyle/>
          <a:p>
            <a:fld id="{0EE1B307-8EDD-4100-997E-220AA7EC00AA}" type="slidenum">
              <a:rPr lang="en-US" smtClean="0"/>
              <a:pPr/>
              <a:t>23</a:t>
            </a:fld>
            <a:endParaRPr lang="en-US"/>
          </a:p>
        </p:txBody>
      </p:sp>
    </p:spTree>
    <p:extLst>
      <p:ext uri="{BB962C8B-B14F-4D97-AF65-F5344CB8AC3E}">
        <p14:creationId xmlns:p14="http://schemas.microsoft.com/office/powerpoint/2010/main" val="19494648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Harvesters is so grateful for the work of our volunteers, who bring their hearts and hands to the job of feeding hungry people! Our network could not feed more than 200,000 people every month without the dedication and service of our volunteers.</a:t>
            </a:r>
            <a:br>
              <a:rPr lang="en-US" dirty="0"/>
            </a:br>
            <a:br>
              <a:rPr lang="en-US" dirty="0"/>
            </a:br>
            <a:r>
              <a:rPr lang="en-US" dirty="0"/>
              <a:t>Hours spent sorting food, assisting at special events or providing professional service equate to the work of an additional 64 full-time employees!</a:t>
            </a:r>
          </a:p>
          <a:p>
            <a:endParaRPr lang="en-US" dirty="0"/>
          </a:p>
          <a:p>
            <a:r>
              <a:rPr lang="en-US" dirty="0"/>
              <a:t>To volunteer, go to Harvesters’ website at harvesters.org and click on the “give time” button to see the volunteer opportunities in both Kansas City and Topeka.</a:t>
            </a:r>
          </a:p>
        </p:txBody>
      </p:sp>
      <p:sp>
        <p:nvSpPr>
          <p:cNvPr id="4" name="Slide Number Placeholder 3"/>
          <p:cNvSpPr>
            <a:spLocks noGrp="1"/>
          </p:cNvSpPr>
          <p:nvPr>
            <p:ph type="sldNum" sz="quarter" idx="10"/>
          </p:nvPr>
        </p:nvSpPr>
        <p:spPr/>
        <p:txBody>
          <a:bodyPr/>
          <a:lstStyle/>
          <a:p>
            <a:fld id="{0EE1B307-8EDD-4100-997E-220AA7EC00AA}" type="slidenum">
              <a:rPr lang="en-US" smtClean="0"/>
              <a:pPr/>
              <a:t>24</a:t>
            </a:fld>
            <a:endParaRPr lang="en-US"/>
          </a:p>
        </p:txBody>
      </p:sp>
    </p:spTree>
    <p:extLst>
      <p:ext uri="{BB962C8B-B14F-4D97-AF65-F5344CB8AC3E}">
        <p14:creationId xmlns:p14="http://schemas.microsoft.com/office/powerpoint/2010/main" val="30477536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Thank you!  Please join us in the fight to end hunger.</a:t>
            </a:r>
          </a:p>
        </p:txBody>
      </p:sp>
      <p:sp>
        <p:nvSpPr>
          <p:cNvPr id="4" name="Slide Number Placeholder 3"/>
          <p:cNvSpPr>
            <a:spLocks noGrp="1"/>
          </p:cNvSpPr>
          <p:nvPr>
            <p:ph type="sldNum" sz="quarter" idx="10"/>
          </p:nvPr>
        </p:nvSpPr>
        <p:spPr/>
        <p:txBody>
          <a:bodyPr/>
          <a:lstStyle/>
          <a:p>
            <a:fld id="{0EE1B307-8EDD-4100-997E-220AA7EC00AA}" type="slidenum">
              <a:rPr lang="en-US" smtClean="0"/>
              <a:pPr/>
              <a:t>25</a:t>
            </a:fld>
            <a:endParaRPr lang="en-US"/>
          </a:p>
        </p:txBody>
      </p:sp>
    </p:spTree>
    <p:extLst>
      <p:ext uri="{BB962C8B-B14F-4D97-AF65-F5344CB8AC3E}">
        <p14:creationId xmlns:p14="http://schemas.microsoft.com/office/powerpoint/2010/main" val="27009573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YOU have the power to help end hunger! Here's what you can do to give voice to hunger and make a difference.</a:t>
            </a:r>
          </a:p>
          <a:p>
            <a:endParaRPr lang="en-US" dirty="0"/>
          </a:p>
          <a:p>
            <a:r>
              <a:rPr lang="en-US" dirty="0"/>
              <a:t>Follow us on Facebook, X, LinkedIn, and Instagram.  Share our posts on hunger facts and Harvesters’ news with your friends and followers.</a:t>
            </a:r>
          </a:p>
          <a:p>
            <a:endParaRPr lang="en-US" dirty="0"/>
          </a:p>
          <a:p>
            <a:r>
              <a:rPr lang="en-US" dirty="0"/>
              <a:t>Sign up for Harvesters’ advocacy email alerts through the “give voice” button on  Harvesters’ website.  You’ll receive information on proposed changes in state and federal nutrition assistance programs.</a:t>
            </a:r>
          </a:p>
          <a:p>
            <a:endParaRPr lang="en-US" dirty="0"/>
          </a:p>
          <a:p>
            <a:r>
              <a:rPr lang="en-US" dirty="0"/>
              <a:t>Share your support for hunger relief. Let your elected officials know you support comprehensive anti-hunger initiatives and legislation. Go to Harvesters website to get information about how to contact your U.S. Senator or Representative.</a:t>
            </a:r>
          </a:p>
          <a:p>
            <a:endParaRPr lang="en-US" dirty="0"/>
          </a:p>
        </p:txBody>
      </p:sp>
      <p:sp>
        <p:nvSpPr>
          <p:cNvPr id="4" name="Slide Number Placeholder 3"/>
          <p:cNvSpPr>
            <a:spLocks noGrp="1"/>
          </p:cNvSpPr>
          <p:nvPr>
            <p:ph type="sldNum" sz="quarter" idx="10"/>
          </p:nvPr>
        </p:nvSpPr>
        <p:spPr/>
        <p:txBody>
          <a:bodyPr/>
          <a:lstStyle/>
          <a:p>
            <a:fld id="{0EE1B307-8EDD-4100-997E-220AA7EC00AA}" type="slidenum">
              <a:rPr lang="en-US" smtClean="0"/>
              <a:pPr/>
              <a:t>26</a:t>
            </a:fld>
            <a:endParaRPr lang="en-US"/>
          </a:p>
        </p:txBody>
      </p:sp>
    </p:spTree>
    <p:extLst>
      <p:ext uri="{BB962C8B-B14F-4D97-AF65-F5344CB8AC3E}">
        <p14:creationId xmlns:p14="http://schemas.microsoft.com/office/powerpoint/2010/main" val="2736612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With an estimated 108 billion pounds of food waste in the US each year, we must work together to capture more of this valuable resource for the nearly 34 million people in the United States who feel the effects of food insecurity. </a:t>
            </a:r>
          </a:p>
          <a:p>
            <a:endParaRPr lang="en-US" dirty="0"/>
          </a:p>
          <a:p>
            <a:r>
              <a:rPr lang="en-US" dirty="0"/>
              <a:t>An estimated 40 percent of food grown, processed and transported in the United States will never be consumed. </a:t>
            </a:r>
            <a:br>
              <a:rPr lang="en-US" dirty="0"/>
            </a:br>
            <a:endParaRPr lang="en-US" dirty="0"/>
          </a:p>
          <a:p>
            <a:r>
              <a:rPr lang="en-US" dirty="0"/>
              <a:t>In fact, 24 percent of landfill volume is food waste.  When food is disposed in a landfill it rots and becomes a significant source of methane which is a potent greenhouse gas with 21 times the global warming potential of carbon dioxide. </a:t>
            </a:r>
          </a:p>
        </p:txBody>
      </p:sp>
      <p:sp>
        <p:nvSpPr>
          <p:cNvPr id="4" name="Slide Number Placeholder 3"/>
          <p:cNvSpPr>
            <a:spLocks noGrp="1"/>
          </p:cNvSpPr>
          <p:nvPr>
            <p:ph type="sldNum" sz="quarter" idx="10"/>
          </p:nvPr>
        </p:nvSpPr>
        <p:spPr/>
        <p:txBody>
          <a:bodyPr/>
          <a:lstStyle/>
          <a:p>
            <a:fld id="{0EE1B307-8EDD-4100-997E-220AA7EC00AA}" type="slidenum">
              <a:rPr lang="en-US" smtClean="0"/>
              <a:pPr/>
              <a:t>3</a:t>
            </a:fld>
            <a:endParaRPr lang="en-US"/>
          </a:p>
        </p:txBody>
      </p:sp>
    </p:spTree>
    <p:extLst>
      <p:ext uri="{BB962C8B-B14F-4D97-AF65-F5344CB8AC3E}">
        <p14:creationId xmlns:p14="http://schemas.microsoft.com/office/powerpoint/2010/main" val="1173943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Harvesters was founded in Kansas City in 1979.</a:t>
            </a:r>
          </a:p>
          <a:p>
            <a:endParaRPr lang="en-US" dirty="0"/>
          </a:p>
          <a:p>
            <a:r>
              <a:rPr lang="en-US" dirty="0"/>
              <a:t>A group of people representing the faith community, social service agencies and the food industry met to discuss a problem.  </a:t>
            </a:r>
          </a:p>
          <a:p>
            <a:endParaRPr lang="en-US" dirty="0"/>
          </a:p>
          <a:p>
            <a:r>
              <a:rPr lang="en-US" dirty="0"/>
              <a:t>While some were struggling to feed hungry people, tons of salvageable foods were being sent to landfills.  </a:t>
            </a:r>
          </a:p>
          <a:p>
            <a:endParaRPr lang="en-US" dirty="0"/>
          </a:p>
          <a:p>
            <a:r>
              <a:rPr lang="en-US" dirty="0"/>
              <a:t>From that meeting, Harvesters was born.</a:t>
            </a:r>
          </a:p>
          <a:p>
            <a:endParaRPr lang="en-US" dirty="0"/>
          </a:p>
          <a:p>
            <a:r>
              <a:rPr lang="en-US" dirty="0"/>
              <a:t>During its first eight months in operation, the new food bank distributed 155,000 pounds of food.</a:t>
            </a:r>
          </a:p>
          <a:p>
            <a:endParaRPr lang="en-US" dirty="0"/>
          </a:p>
          <a:p>
            <a:r>
              <a:rPr lang="en-US" dirty="0"/>
              <a:t>Last year, we distributed more than 63 million pounds of food.</a:t>
            </a:r>
          </a:p>
        </p:txBody>
      </p:sp>
      <p:sp>
        <p:nvSpPr>
          <p:cNvPr id="4" name="Slide Number Placeholder 3"/>
          <p:cNvSpPr>
            <a:spLocks noGrp="1"/>
          </p:cNvSpPr>
          <p:nvPr>
            <p:ph type="sldNum" sz="quarter" idx="10"/>
          </p:nvPr>
        </p:nvSpPr>
        <p:spPr/>
        <p:txBody>
          <a:bodyPr/>
          <a:lstStyle/>
          <a:p>
            <a:fld id="{0EE1B307-8EDD-4100-997E-220AA7EC00AA}" type="slidenum">
              <a:rPr lang="en-US" smtClean="0"/>
              <a:pPr/>
              <a:t>4</a:t>
            </a:fld>
            <a:endParaRPr lang="en-US"/>
          </a:p>
        </p:txBody>
      </p:sp>
    </p:spTree>
    <p:extLst>
      <p:ext uri="{BB962C8B-B14F-4D97-AF65-F5344CB8AC3E}">
        <p14:creationId xmlns:p14="http://schemas.microsoft.com/office/powerpoint/2010/main" val="964448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October 2010, Harvesters opened its second distribution center at 215 Southeast Quincy Street in Topeka, Kansas. The new facility helps the food bank strengthen services and increase the amount of food available to partner agencies in northeastern Kansas. </a:t>
            </a:r>
          </a:p>
          <a:p>
            <a:endParaRPr lang="en-US" dirty="0"/>
          </a:p>
          <a:p>
            <a:r>
              <a:rPr lang="en-US" dirty="0"/>
              <a:t>A much-needed highway enhancement to I-70 and the Polk-Quincy </a:t>
            </a:r>
            <a:r>
              <a:rPr lang="en-US" dirty="0" err="1"/>
              <a:t>Viduct</a:t>
            </a:r>
            <a:r>
              <a:rPr lang="en-US" dirty="0"/>
              <a:t> is good news for drivers but will unfortunately impact our facility in Topeka. The project requires the demolition of our building.</a:t>
            </a:r>
          </a:p>
          <a:p>
            <a:endParaRPr lang="en-US" dirty="0"/>
          </a:p>
          <a:p>
            <a:r>
              <a:rPr lang="en-US" dirty="0"/>
              <a:t>We searched long and hard for a new location in Topeka but could not find one to meet our specific needs and was cost-effective.</a:t>
            </a:r>
          </a:p>
          <a:p>
            <a:endParaRPr lang="en-US" dirty="0"/>
          </a:p>
          <a:p>
            <a:r>
              <a:rPr lang="en-US" dirty="0"/>
              <a:t>So, we’ll be moving to a renovated site in Lawrence, Kansas with plans to open that facility in summer of 2024.</a:t>
            </a:r>
          </a:p>
          <a:p>
            <a:endParaRPr lang="en-US" dirty="0"/>
          </a:p>
          <a:p>
            <a:r>
              <a:rPr lang="en-US" dirty="0"/>
              <a:t>Our service to neighbors in Topeka and throughout northeast Kansas will NOT change.  We’ll be distributing to the same 16 counties and same agency partners we always have.</a:t>
            </a:r>
          </a:p>
        </p:txBody>
      </p:sp>
      <p:sp>
        <p:nvSpPr>
          <p:cNvPr id="4" name="Slide Number Placeholder 3"/>
          <p:cNvSpPr>
            <a:spLocks noGrp="1"/>
          </p:cNvSpPr>
          <p:nvPr>
            <p:ph type="sldNum" sz="quarter" idx="10"/>
          </p:nvPr>
        </p:nvSpPr>
        <p:spPr/>
        <p:txBody>
          <a:bodyPr/>
          <a:lstStyle/>
          <a:p>
            <a:fld id="{0EE1B307-8EDD-4100-997E-220AA7EC00AA}" type="slidenum">
              <a:rPr lang="en-US" smtClean="0"/>
              <a:pPr/>
              <a:t>5</a:t>
            </a:fld>
            <a:endParaRPr lang="en-US"/>
          </a:p>
        </p:txBody>
      </p:sp>
    </p:spTree>
    <p:extLst>
      <p:ext uri="{BB962C8B-B14F-4D97-AF65-F5344CB8AC3E}">
        <p14:creationId xmlns:p14="http://schemas.microsoft.com/office/powerpoint/2010/main" val="2937876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Harvesters is a certified member of Feeding America, a nationwide network of more than 200 food banks.  In 2011 Harvesters was Feeding America’s Food Bank of the Year. </a:t>
            </a:r>
          </a:p>
          <a:p>
            <a:endParaRPr lang="en-US" dirty="0"/>
          </a:p>
          <a:p>
            <a:r>
              <a:rPr lang="en-US" dirty="0"/>
              <a:t>Feeding America’s mission is to feed America’s hungry through its nationwide network of member food banks and engage our country in the fight to end hunger. </a:t>
            </a:r>
          </a:p>
          <a:p>
            <a:endParaRPr lang="en-US" dirty="0"/>
          </a:p>
          <a:p>
            <a:r>
              <a:rPr lang="en-US" dirty="0"/>
              <a:t>For more than 40 years, Feeding America has responded to the hunger crisis in America and today,  Feeding America is the nation’s largest domestic hunger-relief organization. </a:t>
            </a:r>
          </a:p>
          <a:p>
            <a:endParaRPr lang="en-US" dirty="0"/>
          </a:p>
          <a:p>
            <a:r>
              <a:rPr lang="en-US" dirty="0"/>
              <a:t>As food insecurity rates remain very high, the Feeding America network of food banks has risen to meet the need.  All of the food banks working together help feed millions of people at risk of hunger.</a:t>
            </a:r>
          </a:p>
        </p:txBody>
      </p:sp>
      <p:sp>
        <p:nvSpPr>
          <p:cNvPr id="4" name="Slide Number Placeholder 3"/>
          <p:cNvSpPr>
            <a:spLocks noGrp="1"/>
          </p:cNvSpPr>
          <p:nvPr>
            <p:ph type="sldNum" sz="quarter" idx="10"/>
          </p:nvPr>
        </p:nvSpPr>
        <p:spPr/>
        <p:txBody>
          <a:bodyPr/>
          <a:lstStyle/>
          <a:p>
            <a:fld id="{0EE1B307-8EDD-4100-997E-220AA7EC00AA}" type="slidenum">
              <a:rPr lang="en-US" smtClean="0"/>
              <a:pPr/>
              <a:t>6</a:t>
            </a:fld>
            <a:endParaRPr lang="en-US"/>
          </a:p>
        </p:txBody>
      </p:sp>
    </p:spTree>
    <p:extLst>
      <p:ext uri="{BB962C8B-B14F-4D97-AF65-F5344CB8AC3E}">
        <p14:creationId xmlns:p14="http://schemas.microsoft.com/office/powerpoint/2010/main" val="2783468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Harvesters’ mobilizes the power of our community to create equitable access to nutritious food and address the root causes and impact of hunger.</a:t>
            </a:r>
            <a:br>
              <a:rPr lang="en-US" dirty="0"/>
            </a:br>
            <a:endParaRPr lang="en-US" dirty="0"/>
          </a:p>
        </p:txBody>
      </p:sp>
      <p:sp>
        <p:nvSpPr>
          <p:cNvPr id="4" name="Slide Number Placeholder 3"/>
          <p:cNvSpPr>
            <a:spLocks noGrp="1"/>
          </p:cNvSpPr>
          <p:nvPr>
            <p:ph type="sldNum" sz="quarter" idx="10"/>
          </p:nvPr>
        </p:nvSpPr>
        <p:spPr/>
        <p:txBody>
          <a:bodyPr/>
          <a:lstStyle/>
          <a:p>
            <a:fld id="{0EE1B307-8EDD-4100-997E-220AA7EC00AA}" type="slidenum">
              <a:rPr lang="en-US" smtClean="0"/>
              <a:pPr/>
              <a:t>7</a:t>
            </a:fld>
            <a:endParaRPr lang="en-US"/>
          </a:p>
        </p:txBody>
      </p:sp>
    </p:spTree>
    <p:extLst>
      <p:ext uri="{BB962C8B-B14F-4D97-AF65-F5344CB8AC3E}">
        <p14:creationId xmlns:p14="http://schemas.microsoft.com/office/powerpoint/2010/main" val="2415092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are a regional food bank serving a 26-county area in northwestern Missouri and northeastern Kansas. </a:t>
            </a:r>
          </a:p>
        </p:txBody>
      </p:sp>
      <p:sp>
        <p:nvSpPr>
          <p:cNvPr id="4" name="Slide Number Placeholder 3"/>
          <p:cNvSpPr>
            <a:spLocks noGrp="1"/>
          </p:cNvSpPr>
          <p:nvPr>
            <p:ph type="sldNum" sz="quarter" idx="10"/>
          </p:nvPr>
        </p:nvSpPr>
        <p:spPr/>
        <p:txBody>
          <a:bodyPr/>
          <a:lstStyle/>
          <a:p>
            <a:fld id="{0EE1B307-8EDD-4100-997E-220AA7EC00AA}" type="slidenum">
              <a:rPr lang="en-US" smtClean="0"/>
              <a:pPr/>
              <a:t>8</a:t>
            </a:fld>
            <a:endParaRPr lang="en-US"/>
          </a:p>
        </p:txBody>
      </p:sp>
    </p:spTree>
    <p:extLst>
      <p:ext uri="{BB962C8B-B14F-4D97-AF65-F5344CB8AC3E}">
        <p14:creationId xmlns:p14="http://schemas.microsoft.com/office/powerpoint/2010/main" val="3222824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Harvesters provides food and related household products to more than 760 nonprofit agencies including emergency food pantries, community kitchens, homeless shelters, children’s homes and others. We also offer education programs to increase community awareness of hunger and teach about good nutrition. </a:t>
            </a:r>
            <a:br>
              <a:rPr lang="en-US" dirty="0"/>
            </a:br>
            <a:endParaRPr lang="en-US" dirty="0"/>
          </a:p>
        </p:txBody>
      </p:sp>
      <p:sp>
        <p:nvSpPr>
          <p:cNvPr id="4" name="Slide Number Placeholder 3"/>
          <p:cNvSpPr>
            <a:spLocks noGrp="1"/>
          </p:cNvSpPr>
          <p:nvPr>
            <p:ph type="sldNum" sz="quarter" idx="10"/>
          </p:nvPr>
        </p:nvSpPr>
        <p:spPr/>
        <p:txBody>
          <a:bodyPr/>
          <a:lstStyle/>
          <a:p>
            <a:fld id="{0EE1B307-8EDD-4100-997E-220AA7EC00AA}" type="slidenum">
              <a:rPr lang="en-US" smtClean="0"/>
              <a:pPr/>
              <a:t>9</a:t>
            </a:fld>
            <a:endParaRPr lang="en-US"/>
          </a:p>
        </p:txBody>
      </p:sp>
    </p:spTree>
    <p:extLst>
      <p:ext uri="{BB962C8B-B14F-4D97-AF65-F5344CB8AC3E}">
        <p14:creationId xmlns:p14="http://schemas.microsoft.com/office/powerpoint/2010/main" val="16970037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mall Log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4" y="0"/>
            <a:ext cx="9142111" cy="6858000"/>
          </a:xfrm>
          <a:prstGeom prst="rect">
            <a:avLst/>
          </a:prstGeom>
        </p:spPr>
      </p:pic>
      <p:sp>
        <p:nvSpPr>
          <p:cNvPr id="11" name="Title 9"/>
          <p:cNvSpPr>
            <a:spLocks noGrp="1"/>
          </p:cNvSpPr>
          <p:nvPr>
            <p:ph type="title"/>
          </p:nvPr>
        </p:nvSpPr>
        <p:spPr>
          <a:xfrm>
            <a:off x="200025" y="4171949"/>
            <a:ext cx="8743950" cy="590551"/>
          </a:xfrm>
        </p:spPr>
        <p:txBody>
          <a:bodyPr>
            <a:noAutofit/>
          </a:bodyPr>
          <a:lstStyle>
            <a:lvl1pPr algn="ctr">
              <a:defRPr sz="3600" b="1">
                <a:latin typeface="Arial" panose="020B0604020202020204" pitchFamily="34" charset="0"/>
                <a:cs typeface="Arial" panose="020B0604020202020204" pitchFamily="34" charset="0"/>
              </a:defRPr>
            </a:lvl1pPr>
          </a:lstStyle>
          <a:p>
            <a:r>
              <a:rPr lang="en-US" dirty="0"/>
              <a:t>Click to edit Master title style</a:t>
            </a:r>
          </a:p>
        </p:txBody>
      </p:sp>
      <p:sp>
        <p:nvSpPr>
          <p:cNvPr id="4" name="Text Placeholder 3"/>
          <p:cNvSpPr>
            <a:spLocks noGrp="1"/>
          </p:cNvSpPr>
          <p:nvPr>
            <p:ph type="body" sz="quarter" idx="10" hasCustomPrompt="1"/>
          </p:nvPr>
        </p:nvSpPr>
        <p:spPr>
          <a:xfrm>
            <a:off x="200025" y="4848225"/>
            <a:ext cx="8743950" cy="876300"/>
          </a:xfrm>
        </p:spPr>
        <p:txBody>
          <a:bodyPr/>
          <a:lstStyle>
            <a:lvl1pPr marL="0" indent="0" algn="ctr">
              <a:buNone/>
              <a:defRPr/>
            </a:lvl1pPr>
          </a:lstStyle>
          <a:p>
            <a:pPr lvl="0"/>
            <a:r>
              <a:rPr lang="en-US" dirty="0"/>
              <a:t>Subhead</a:t>
            </a:r>
          </a:p>
        </p:txBody>
      </p:sp>
    </p:spTree>
    <p:extLst>
      <p:ext uri="{BB962C8B-B14F-4D97-AF65-F5344CB8AC3E}">
        <p14:creationId xmlns:p14="http://schemas.microsoft.com/office/powerpoint/2010/main" val="1058542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rrow Footer - 1 Column">
    <p:spTree>
      <p:nvGrpSpPr>
        <p:cNvPr id="1" name=""/>
        <p:cNvGrpSpPr/>
        <p:nvPr/>
      </p:nvGrpSpPr>
      <p:grpSpPr>
        <a:xfrm>
          <a:off x="0" y="0"/>
          <a:ext cx="0" cy="0"/>
          <a:chOff x="0" y="0"/>
          <a:chExt cx="0" cy="0"/>
        </a:xfrm>
      </p:grpSpPr>
      <p:sp>
        <p:nvSpPr>
          <p:cNvPr id="6" name="Content Placeholder 6"/>
          <p:cNvSpPr>
            <a:spLocks noGrp="1"/>
          </p:cNvSpPr>
          <p:nvPr>
            <p:ph sz="quarter" idx="10"/>
          </p:nvPr>
        </p:nvSpPr>
        <p:spPr>
          <a:xfrm>
            <a:off x="228600" y="874493"/>
            <a:ext cx="8743950" cy="4554934"/>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9"/>
          <p:cNvSpPr>
            <a:spLocks noGrp="1"/>
          </p:cNvSpPr>
          <p:nvPr>
            <p:ph type="title"/>
          </p:nvPr>
        </p:nvSpPr>
        <p:spPr>
          <a:xfrm>
            <a:off x="228600" y="198217"/>
            <a:ext cx="8743950" cy="590551"/>
          </a:xfrm>
        </p:spPr>
        <p:txBody>
          <a:bodyPr>
            <a:noAutofit/>
          </a:bodyPr>
          <a:lstStyle>
            <a:lvl1pPr>
              <a:defRPr sz="3600" b="1">
                <a:latin typeface="Arial" panose="020B0604020202020204" pitchFamily="34" charset="0"/>
                <a:cs typeface="Arial" panose="020B0604020202020204" pitchFamily="34" charset="0"/>
              </a:defRPr>
            </a:lvl1pPr>
          </a:lstStyle>
          <a:p>
            <a:r>
              <a:rPr lang="en-US" dirty="0"/>
              <a:t>Click to edit Master title style</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429427"/>
            <a:ext cx="9144000" cy="1428573"/>
          </a:xfrm>
          <a:prstGeom prst="rect">
            <a:avLst/>
          </a:prstGeom>
        </p:spPr>
      </p:pic>
    </p:spTree>
    <p:extLst>
      <p:ext uri="{BB962C8B-B14F-4D97-AF65-F5344CB8AC3E}">
        <p14:creationId xmlns:p14="http://schemas.microsoft.com/office/powerpoint/2010/main" val="3047846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rrow Footer - 2 Columns">
    <p:spTree>
      <p:nvGrpSpPr>
        <p:cNvPr id="1" name=""/>
        <p:cNvGrpSpPr/>
        <p:nvPr/>
      </p:nvGrpSpPr>
      <p:grpSpPr>
        <a:xfrm>
          <a:off x="0" y="0"/>
          <a:ext cx="0" cy="0"/>
          <a:chOff x="0" y="0"/>
          <a:chExt cx="0" cy="0"/>
        </a:xfrm>
      </p:grpSpPr>
      <p:sp>
        <p:nvSpPr>
          <p:cNvPr id="8" name="Title 9"/>
          <p:cNvSpPr>
            <a:spLocks noGrp="1"/>
          </p:cNvSpPr>
          <p:nvPr>
            <p:ph type="title"/>
          </p:nvPr>
        </p:nvSpPr>
        <p:spPr>
          <a:xfrm>
            <a:off x="228600" y="198217"/>
            <a:ext cx="8743950" cy="590551"/>
          </a:xfrm>
        </p:spPr>
        <p:txBody>
          <a:bodyPr>
            <a:noAutofit/>
          </a:bodyPr>
          <a:lstStyle>
            <a:lvl1pPr>
              <a:defRPr sz="3600" b="1">
                <a:latin typeface="Arial" panose="020B0604020202020204" pitchFamily="34" charset="0"/>
                <a:cs typeface="Arial" panose="020B0604020202020204" pitchFamily="34" charset="0"/>
              </a:defRPr>
            </a:lvl1pPr>
          </a:lstStyle>
          <a:p>
            <a:r>
              <a:rPr lang="en-US" dirty="0"/>
              <a:t>Click to edit Master title style</a:t>
            </a:r>
          </a:p>
        </p:txBody>
      </p:sp>
      <p:sp>
        <p:nvSpPr>
          <p:cNvPr id="5" name="Content Placeholder 2"/>
          <p:cNvSpPr>
            <a:spLocks noGrp="1"/>
          </p:cNvSpPr>
          <p:nvPr>
            <p:ph sz="half" idx="10"/>
          </p:nvPr>
        </p:nvSpPr>
        <p:spPr>
          <a:xfrm>
            <a:off x="228600" y="882209"/>
            <a:ext cx="4276725" cy="454721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sz="half" idx="11"/>
          </p:nvPr>
        </p:nvSpPr>
        <p:spPr>
          <a:xfrm>
            <a:off x="4695825" y="882209"/>
            <a:ext cx="4276725" cy="454721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429427"/>
            <a:ext cx="9144000" cy="1428573"/>
          </a:xfrm>
          <a:prstGeom prst="rect">
            <a:avLst/>
          </a:prstGeom>
        </p:spPr>
      </p:pic>
    </p:spTree>
    <p:extLst>
      <p:ext uri="{BB962C8B-B14F-4D97-AF65-F5344CB8AC3E}">
        <p14:creationId xmlns:p14="http://schemas.microsoft.com/office/powerpoint/2010/main" val="2018612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Large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75316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C3EA5B-BBF8-494C-825F-A669C5421735}" type="datetimeFigureOut">
              <a:rPr lang="en-US" smtClean="0"/>
              <a:pPr/>
              <a:t>10/9/2023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F24D45-337B-449F-9D7E-958043C5CEC2}" type="slidenum">
              <a:rPr lang="en-US" smtClean="0"/>
              <a:pPr/>
              <a:t>‹#›</a:t>
            </a:fld>
            <a:endParaRPr lang="en-US"/>
          </a:p>
        </p:txBody>
      </p:sp>
    </p:spTree>
    <p:extLst>
      <p:ext uri="{BB962C8B-B14F-4D97-AF65-F5344CB8AC3E}">
        <p14:creationId xmlns:p14="http://schemas.microsoft.com/office/powerpoint/2010/main" val="139393701"/>
      </p:ext>
    </p:extLst>
  </p:cSld>
  <p:clrMap bg1="lt1" tx1="dk1" bg2="lt2" tx2="dk2" accent1="accent1" accent2="accent2" accent3="accent3" accent4="accent4" accent5="accent5" accent6="accent6" hlink="hlink" folHlink="folHlink"/>
  <p:sldLayoutIdLst>
    <p:sldLayoutId id="2147483681" r:id="rId1"/>
    <p:sldLayoutId id="2147483678" r:id="rId2"/>
    <p:sldLayoutId id="2147483679" r:id="rId3"/>
    <p:sldLayoutId id="214748368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40.jpe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5" y="4464186"/>
            <a:ext cx="8743950" cy="590551"/>
          </a:xfrm>
        </p:spPr>
        <p:txBody>
          <a:bodyPr/>
          <a:lstStyle/>
          <a:p>
            <a:r>
              <a:rPr lang="en-US" sz="6000" dirty="0"/>
              <a:t>Hunger Knows </a:t>
            </a:r>
            <a:br>
              <a:rPr lang="en-US" sz="6000" dirty="0"/>
            </a:br>
            <a:r>
              <a:rPr lang="en-US" sz="6000" dirty="0"/>
              <a:t>No Boundaries</a:t>
            </a:r>
          </a:p>
        </p:txBody>
      </p:sp>
    </p:spTree>
    <p:extLst>
      <p:ext uri="{BB962C8B-B14F-4D97-AF65-F5344CB8AC3E}">
        <p14:creationId xmlns:p14="http://schemas.microsoft.com/office/powerpoint/2010/main" val="3873498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 Do:</a:t>
            </a:r>
          </a:p>
        </p:txBody>
      </p:sp>
      <p:sp>
        <p:nvSpPr>
          <p:cNvPr id="3" name="Content Placeholder 2"/>
          <p:cNvSpPr>
            <a:spLocks noGrp="1"/>
          </p:cNvSpPr>
          <p:nvPr>
            <p:ph sz="half" idx="10"/>
          </p:nvPr>
        </p:nvSpPr>
        <p:spPr>
          <a:xfrm>
            <a:off x="228600" y="882209"/>
            <a:ext cx="4276725" cy="4755020"/>
          </a:xfrm>
        </p:spPr>
        <p:txBody>
          <a:bodyPr>
            <a:normAutofit fontScale="92500"/>
          </a:bodyPr>
          <a:lstStyle/>
          <a:p>
            <a:pPr>
              <a:lnSpc>
                <a:spcPct val="100000"/>
              </a:lnSpc>
              <a:spcAft>
                <a:spcPts val="1200"/>
              </a:spcAft>
            </a:pPr>
            <a:r>
              <a:rPr lang="en-US" dirty="0">
                <a:latin typeface="Arial" panose="020B0604020202020204" pitchFamily="34" charset="0"/>
                <a:cs typeface="Arial" panose="020B0604020202020204" pitchFamily="34" charset="0"/>
              </a:rPr>
              <a:t>Harvesters is a food bank. A food bank acquires, stores and distributes food to its network of nonprofit agencies.</a:t>
            </a:r>
          </a:p>
          <a:p>
            <a:pPr>
              <a:lnSpc>
                <a:spcPct val="100000"/>
              </a:lnSpc>
              <a:spcAft>
                <a:spcPts val="1200"/>
              </a:spcAft>
            </a:pPr>
            <a:r>
              <a:rPr lang="en-US" dirty="0">
                <a:latin typeface="Arial" panose="020B0604020202020204" pitchFamily="34" charset="0"/>
                <a:cs typeface="Arial" panose="020B0604020202020204" pitchFamily="34" charset="0"/>
              </a:rPr>
              <a:t>Total warehouse capacity in Kansas City is 231,796 square feet; total warehouse capacity in Topeka is 41,232 square feet.</a:t>
            </a:r>
          </a:p>
        </p:txBody>
      </p:sp>
      <p:pic>
        <p:nvPicPr>
          <p:cNvPr id="8" name="Content Placeholder 7" descr="warehouse2.jpg"/>
          <p:cNvPicPr>
            <a:picLocks noGrp="1" noChangeAspect="1"/>
          </p:cNvPicPr>
          <p:nvPr>
            <p:ph sz="half" idx="11"/>
          </p:nvPr>
        </p:nvPicPr>
        <p:blipFill>
          <a:blip r:embed="rId3" cstate="print"/>
          <a:stretch>
            <a:fillRect/>
          </a:stretch>
        </p:blipFill>
        <p:spPr>
          <a:xfrm>
            <a:off x="4807670" y="453927"/>
            <a:ext cx="3731492" cy="4975323"/>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 Do:</a:t>
            </a:r>
          </a:p>
        </p:txBody>
      </p:sp>
      <p:sp>
        <p:nvSpPr>
          <p:cNvPr id="3" name="Content Placeholder 2"/>
          <p:cNvSpPr>
            <a:spLocks noGrp="1"/>
          </p:cNvSpPr>
          <p:nvPr>
            <p:ph sz="half" idx="10"/>
          </p:nvPr>
        </p:nvSpPr>
        <p:spPr>
          <a:xfrm>
            <a:off x="228600" y="882209"/>
            <a:ext cx="3698765" cy="4547217"/>
          </a:xfrm>
        </p:spPr>
        <p:txBody>
          <a:bodyPr>
            <a:normAutofit/>
          </a:bodyPr>
          <a:lstStyle/>
          <a:p>
            <a:pPr>
              <a:spcAft>
                <a:spcPts val="1200"/>
              </a:spcAft>
            </a:pPr>
            <a:r>
              <a:rPr lang="en-US" dirty="0">
                <a:latin typeface="Arial" panose="020B0604020202020204" pitchFamily="34" charset="0"/>
                <a:cs typeface="Arial" panose="020B0604020202020204" pitchFamily="34" charset="0"/>
              </a:rPr>
              <a:t>Major Initiatives:</a:t>
            </a:r>
          </a:p>
          <a:p>
            <a:pPr lvl="1">
              <a:spcBef>
                <a:spcPts val="1000"/>
              </a:spcBef>
              <a:spcAft>
                <a:spcPts val="1200"/>
              </a:spcAft>
            </a:pPr>
            <a:r>
              <a:rPr lang="en-US" sz="2800" dirty="0">
                <a:latin typeface="Arial" panose="020B0604020202020204" pitchFamily="34" charset="0"/>
                <a:cs typeface="Arial" panose="020B0604020202020204" pitchFamily="34" charset="0"/>
              </a:rPr>
              <a:t>Feeding Children</a:t>
            </a:r>
          </a:p>
          <a:p>
            <a:pPr lvl="1">
              <a:spcBef>
                <a:spcPts val="1000"/>
              </a:spcBef>
              <a:spcAft>
                <a:spcPts val="1200"/>
              </a:spcAft>
            </a:pPr>
            <a:r>
              <a:rPr lang="en-US" sz="2800" dirty="0">
                <a:latin typeface="Arial" panose="020B0604020202020204" pitchFamily="34" charset="0"/>
                <a:cs typeface="Arial" panose="020B0604020202020204" pitchFamily="34" charset="0"/>
              </a:rPr>
              <a:t>Feeding Seniors</a:t>
            </a:r>
          </a:p>
          <a:p>
            <a:pPr lvl="1">
              <a:spcBef>
                <a:spcPts val="1000"/>
              </a:spcBef>
              <a:spcAft>
                <a:spcPts val="1200"/>
              </a:spcAft>
            </a:pPr>
            <a:r>
              <a:rPr lang="en-US" sz="2800" dirty="0">
                <a:latin typeface="Arial" panose="020B0604020202020204" pitchFamily="34" charset="0"/>
                <a:cs typeface="Arial" panose="020B0604020202020204" pitchFamily="34" charset="0"/>
              </a:rPr>
              <a:t>Feeding Families</a:t>
            </a:r>
          </a:p>
          <a:p>
            <a:pPr lvl="1">
              <a:spcBef>
                <a:spcPts val="1000"/>
              </a:spcBef>
              <a:spcAft>
                <a:spcPts val="1200"/>
              </a:spcAft>
            </a:pPr>
            <a:r>
              <a:rPr lang="en-US" sz="2800" dirty="0">
                <a:latin typeface="Arial" panose="020B0604020202020204" pitchFamily="34" charset="0"/>
                <a:cs typeface="Arial" panose="020B0604020202020204" pitchFamily="34" charset="0"/>
              </a:rPr>
              <a:t>Promoting Healthy Eating</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2095" y="680971"/>
            <a:ext cx="1802295" cy="2703443"/>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3210"/>
          <a:stretch/>
        </p:blipFill>
        <p:spPr>
          <a:xfrm>
            <a:off x="4015409" y="3469608"/>
            <a:ext cx="1798981" cy="179567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9119" y="448329"/>
            <a:ext cx="2988701" cy="1988722"/>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17978" r="15846"/>
          <a:stretch/>
        </p:blipFill>
        <p:spPr>
          <a:xfrm>
            <a:off x="5899119" y="2524562"/>
            <a:ext cx="2989388" cy="301153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Feeding Children:</a:t>
            </a:r>
          </a:p>
        </p:txBody>
      </p:sp>
      <p:sp>
        <p:nvSpPr>
          <p:cNvPr id="3" name="Content Placeholder 2"/>
          <p:cNvSpPr>
            <a:spLocks noGrp="1"/>
          </p:cNvSpPr>
          <p:nvPr>
            <p:ph sz="half" idx="10"/>
          </p:nvPr>
        </p:nvSpPr>
        <p:spPr>
          <a:xfrm>
            <a:off x="228600" y="882209"/>
            <a:ext cx="4576610" cy="4547217"/>
          </a:xfrm>
        </p:spPr>
        <p:txBody>
          <a:bodyPr>
            <a:normAutofit fontScale="77500" lnSpcReduction="20000"/>
          </a:bodyPr>
          <a:lstStyle/>
          <a:p>
            <a:pPr>
              <a:lnSpc>
                <a:spcPct val="120000"/>
              </a:lnSpc>
              <a:spcBef>
                <a:spcPts val="600"/>
              </a:spcBef>
              <a:spcAft>
                <a:spcPts val="600"/>
              </a:spcAft>
            </a:pPr>
            <a:r>
              <a:rPr lang="en-US" dirty="0">
                <a:latin typeface="Arial" panose="020B0604020202020204" pitchFamily="34" charset="0"/>
                <a:cs typeface="Arial" panose="020B0604020202020204" pitchFamily="34" charset="0"/>
              </a:rPr>
              <a:t>1 in 8 children are food insecure.</a:t>
            </a:r>
          </a:p>
          <a:p>
            <a:pPr>
              <a:lnSpc>
                <a:spcPct val="120000"/>
              </a:lnSpc>
              <a:spcBef>
                <a:spcPts val="600"/>
              </a:spcBef>
              <a:spcAft>
                <a:spcPts val="600"/>
              </a:spcAft>
            </a:pPr>
            <a:r>
              <a:rPr lang="en-US" dirty="0">
                <a:latin typeface="Arial" panose="020B0604020202020204" pitchFamily="34" charset="0"/>
                <a:cs typeface="Arial" panose="020B0604020202020204" pitchFamily="34" charset="0"/>
              </a:rPr>
              <a:t>56 percent live in households not eligible for federal nutrition programs.</a:t>
            </a:r>
          </a:p>
          <a:p>
            <a:pPr>
              <a:lnSpc>
                <a:spcPct val="120000"/>
              </a:lnSpc>
              <a:spcBef>
                <a:spcPts val="600"/>
              </a:spcBef>
              <a:spcAft>
                <a:spcPts val="600"/>
              </a:spcAft>
            </a:pPr>
            <a:endParaRPr lang="en-US" dirty="0">
              <a:latin typeface="Arial" panose="020B0604020202020204" pitchFamily="34" charset="0"/>
              <a:cs typeface="Arial" panose="020B0604020202020204" pitchFamily="34" charset="0"/>
            </a:endParaRPr>
          </a:p>
          <a:p>
            <a:pPr>
              <a:lnSpc>
                <a:spcPct val="120000"/>
              </a:lnSpc>
              <a:spcBef>
                <a:spcPts val="600"/>
              </a:spcBef>
            </a:pPr>
            <a:r>
              <a:rPr lang="en-US" b="1" dirty="0">
                <a:latin typeface="Arial" panose="020B0604020202020204" pitchFamily="34" charset="0"/>
                <a:cs typeface="Arial" panose="020B0604020202020204" pitchFamily="34" charset="0"/>
              </a:rPr>
              <a:t>Children who are not hungry:</a:t>
            </a:r>
          </a:p>
          <a:p>
            <a:pPr lvl="1">
              <a:lnSpc>
                <a:spcPct val="120000"/>
              </a:lnSpc>
              <a:spcBef>
                <a:spcPts val="600"/>
              </a:spcBef>
            </a:pPr>
            <a:r>
              <a:rPr lang="en-US" sz="2800" dirty="0">
                <a:latin typeface="Arial" panose="020B0604020202020204" pitchFamily="34" charset="0"/>
                <a:cs typeface="Arial" panose="020B0604020202020204" pitchFamily="34" charset="0"/>
              </a:rPr>
              <a:t>Have higher grades.</a:t>
            </a:r>
          </a:p>
          <a:p>
            <a:pPr lvl="1">
              <a:lnSpc>
                <a:spcPct val="120000"/>
              </a:lnSpc>
              <a:spcBef>
                <a:spcPts val="600"/>
              </a:spcBef>
            </a:pPr>
            <a:r>
              <a:rPr lang="en-US" sz="2800" dirty="0">
                <a:latin typeface="Arial" panose="020B0604020202020204" pitchFamily="34" charset="0"/>
                <a:cs typeface="Arial" panose="020B0604020202020204" pitchFamily="34" charset="0"/>
              </a:rPr>
              <a:t>Less tardiness/absenteeism and misbehaviors.</a:t>
            </a:r>
          </a:p>
          <a:p>
            <a:pPr>
              <a:spcAft>
                <a:spcPts val="1200"/>
              </a:spcAft>
            </a:pPr>
            <a:endParaRPr lang="en-US" dirty="0">
              <a:cs typeface="Arial" pitchFamily="34"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2673" r="18218"/>
          <a:stretch/>
        </p:blipFill>
        <p:spPr>
          <a:xfrm>
            <a:off x="5098773" y="447260"/>
            <a:ext cx="3580214" cy="486023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Feeding Children:</a:t>
            </a:r>
          </a:p>
        </p:txBody>
      </p:sp>
      <p:sp>
        <p:nvSpPr>
          <p:cNvPr id="3" name="Content Placeholder 2"/>
          <p:cNvSpPr>
            <a:spLocks noGrp="1"/>
          </p:cNvSpPr>
          <p:nvPr>
            <p:ph sz="half" idx="10"/>
          </p:nvPr>
        </p:nvSpPr>
        <p:spPr>
          <a:xfrm>
            <a:off x="228600" y="832514"/>
            <a:ext cx="6506611" cy="4941753"/>
          </a:xfrm>
        </p:spPr>
        <p:txBody>
          <a:bodyPr>
            <a:normAutofit/>
          </a:bodyPr>
          <a:lstStyle/>
          <a:p>
            <a:pPr>
              <a:lnSpc>
                <a:spcPct val="110000"/>
              </a:lnSpc>
              <a:spcBef>
                <a:spcPts val="0"/>
              </a:spcBef>
            </a:pPr>
            <a:r>
              <a:rPr lang="en-US" sz="2100" b="1" dirty="0" err="1">
                <a:latin typeface="Arial" panose="020B0604020202020204" pitchFamily="34" charset="0"/>
                <a:cs typeface="Arial" panose="020B0604020202020204" pitchFamily="34" charset="0"/>
              </a:rPr>
              <a:t>BackSnacks</a:t>
            </a:r>
            <a:r>
              <a:rPr lang="en-US" sz="2100" dirty="0">
                <a:latin typeface="Arial" panose="020B0604020202020204" pitchFamily="34" charset="0"/>
                <a:cs typeface="Arial" panose="020B0604020202020204" pitchFamily="34" charset="0"/>
              </a:rPr>
              <a:t>:</a:t>
            </a:r>
          </a:p>
          <a:p>
            <a:pPr lvl="1">
              <a:lnSpc>
                <a:spcPct val="110000"/>
              </a:lnSpc>
              <a:spcBef>
                <a:spcPts val="0"/>
              </a:spcBef>
            </a:pPr>
            <a:r>
              <a:rPr lang="en-US" sz="2100" dirty="0">
                <a:latin typeface="Arial" panose="020B0604020202020204" pitchFamily="34" charset="0"/>
                <a:cs typeface="Arial" panose="020B0604020202020204" pitchFamily="34" charset="0"/>
              </a:rPr>
              <a:t>4 meals and 2 snacks each weekend.</a:t>
            </a:r>
          </a:p>
          <a:p>
            <a:pPr lvl="1">
              <a:lnSpc>
                <a:spcPct val="110000"/>
              </a:lnSpc>
              <a:spcBef>
                <a:spcPts val="0"/>
              </a:spcBef>
            </a:pPr>
            <a:r>
              <a:rPr lang="en-US" sz="2100" dirty="0">
                <a:latin typeface="Arial" panose="020B0604020202020204" pitchFamily="34" charset="0"/>
                <a:cs typeface="Arial" panose="020B0604020202020204" pitchFamily="34" charset="0"/>
              </a:rPr>
              <a:t>Cost: $250/child.</a:t>
            </a:r>
          </a:p>
          <a:p>
            <a:pPr lvl="1">
              <a:lnSpc>
                <a:spcPct val="110000"/>
              </a:lnSpc>
              <a:spcBef>
                <a:spcPts val="0"/>
              </a:spcBef>
            </a:pPr>
            <a:r>
              <a:rPr lang="en-US" sz="2100" dirty="0">
                <a:latin typeface="Arial" panose="020B0604020202020204" pitchFamily="34" charset="0"/>
                <a:cs typeface="Arial" panose="020B0604020202020204" pitchFamily="34" charset="0"/>
              </a:rPr>
              <a:t>Schools determine which students need </a:t>
            </a:r>
            <a:r>
              <a:rPr lang="en-US" sz="2100" dirty="0" err="1">
                <a:latin typeface="Arial" panose="020B0604020202020204" pitchFamily="34" charset="0"/>
                <a:cs typeface="Arial" panose="020B0604020202020204" pitchFamily="34" charset="0"/>
              </a:rPr>
              <a:t>BackSnacks</a:t>
            </a:r>
            <a:r>
              <a:rPr lang="en-US" sz="2100" dirty="0">
                <a:latin typeface="Arial" panose="020B0604020202020204" pitchFamily="34" charset="0"/>
                <a:cs typeface="Arial" panose="020B0604020202020204" pitchFamily="34" charset="0"/>
              </a:rPr>
              <a:t>.</a:t>
            </a:r>
          </a:p>
          <a:p>
            <a:pPr>
              <a:lnSpc>
                <a:spcPct val="110000"/>
              </a:lnSpc>
              <a:spcBef>
                <a:spcPts val="600"/>
              </a:spcBef>
            </a:pPr>
            <a:r>
              <a:rPr lang="en-US" sz="2100" b="1" dirty="0">
                <a:latin typeface="Arial" panose="020B0604020202020204" pitchFamily="34" charset="0"/>
                <a:cs typeface="Arial" panose="020B0604020202020204" pitchFamily="34" charset="0"/>
              </a:rPr>
              <a:t>School Pantry:</a:t>
            </a:r>
          </a:p>
          <a:p>
            <a:pPr lvl="1">
              <a:lnSpc>
                <a:spcPct val="110000"/>
              </a:lnSpc>
              <a:spcBef>
                <a:spcPts val="0"/>
              </a:spcBef>
            </a:pPr>
            <a:r>
              <a:rPr lang="en-US" sz="2100" dirty="0">
                <a:latin typeface="Arial" panose="020B0604020202020204" pitchFamily="34" charset="0"/>
                <a:cs typeface="Arial" panose="020B0604020202020204" pitchFamily="34" charset="0"/>
              </a:rPr>
              <a:t>The School Pantry program is a food pantry conveniently located on-site at schools for families of students in need. </a:t>
            </a:r>
          </a:p>
          <a:p>
            <a:pPr lvl="1">
              <a:lnSpc>
                <a:spcPct val="110000"/>
              </a:lnSpc>
              <a:spcBef>
                <a:spcPts val="0"/>
              </a:spcBef>
            </a:pPr>
            <a:r>
              <a:rPr lang="en-US" sz="2100" dirty="0">
                <a:latin typeface="Arial" panose="020B0604020202020204" pitchFamily="34" charset="0"/>
                <a:cs typeface="Arial" panose="020B0604020202020204" pitchFamily="34" charset="0"/>
              </a:rPr>
              <a:t>Last fiscal year, there were 60 school pantries.</a:t>
            </a:r>
          </a:p>
          <a:p>
            <a:endParaRPr lang="en-US" sz="29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3488" r="13004"/>
          <a:stretch/>
        </p:blipFill>
        <p:spPr>
          <a:xfrm>
            <a:off x="6903464" y="609600"/>
            <a:ext cx="1900833" cy="2244792"/>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49240" t="8750" r="7391"/>
          <a:stretch/>
        </p:blipFill>
        <p:spPr>
          <a:xfrm>
            <a:off x="6914738" y="2964522"/>
            <a:ext cx="1889560" cy="265043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Feeding Seniors:</a:t>
            </a:r>
          </a:p>
        </p:txBody>
      </p:sp>
      <p:sp>
        <p:nvSpPr>
          <p:cNvPr id="3" name="Content Placeholder 2"/>
          <p:cNvSpPr>
            <a:spLocks noGrp="1"/>
          </p:cNvSpPr>
          <p:nvPr>
            <p:ph sz="half" idx="10"/>
          </p:nvPr>
        </p:nvSpPr>
        <p:spPr>
          <a:xfrm>
            <a:off x="228600" y="882209"/>
            <a:ext cx="4631635" cy="4547217"/>
          </a:xfrm>
        </p:spPr>
        <p:txBody>
          <a:bodyPr>
            <a:normAutofit/>
          </a:bodyPr>
          <a:lstStyle/>
          <a:p>
            <a:pPr>
              <a:spcAft>
                <a:spcPts val="1200"/>
              </a:spcAft>
            </a:pPr>
            <a:r>
              <a:rPr lang="en-US" dirty="0">
                <a:latin typeface="Arial" panose="020B0604020202020204" pitchFamily="34" charset="0"/>
                <a:cs typeface="Arial" panose="020B0604020202020204" pitchFamily="34" charset="0"/>
              </a:rPr>
              <a:t>15 percent of who we serve are over 55 years old.</a:t>
            </a:r>
          </a:p>
          <a:p>
            <a:pPr>
              <a:spcAft>
                <a:spcPts val="1200"/>
              </a:spcAft>
            </a:pPr>
            <a:r>
              <a:rPr lang="en-US" dirty="0">
                <a:latin typeface="Arial" panose="020B0604020202020204" pitchFamily="34" charset="0"/>
                <a:cs typeface="Arial" panose="020B0604020202020204" pitchFamily="34" charset="0"/>
              </a:rPr>
              <a:t>Seniors receive assistance through Senior Mobile Food pantries.</a:t>
            </a:r>
          </a:p>
          <a:p>
            <a:pPr>
              <a:spcAft>
                <a:spcPts val="1200"/>
              </a:spcAft>
            </a:pPr>
            <a:r>
              <a:rPr lang="en-US" dirty="0">
                <a:latin typeface="Arial" panose="020B0604020202020204" pitchFamily="34" charset="0"/>
                <a:cs typeface="Arial" panose="020B0604020202020204" pitchFamily="34" charset="0"/>
              </a:rPr>
              <a:t>Many agencies also distribute monthly commodity food boxes to low-income seniors.</a:t>
            </a:r>
          </a:p>
        </p:txBody>
      </p:sp>
      <p:pic>
        <p:nvPicPr>
          <p:cNvPr id="5" name="Content Placeholder 4" descr="CSFP Box 004.jpg"/>
          <p:cNvPicPr>
            <a:picLocks noGrp="1" noChangeAspect="1"/>
          </p:cNvPicPr>
          <p:nvPr>
            <p:ph sz="half" idx="11"/>
          </p:nvPr>
        </p:nvPicPr>
        <p:blipFill>
          <a:blip r:embed="rId3" cstate="print"/>
          <a:srcRect t="11418" b="1915"/>
          <a:stretch>
            <a:fillRect/>
          </a:stretch>
        </p:blipFill>
        <p:spPr>
          <a:xfrm>
            <a:off x="5030697" y="3150703"/>
            <a:ext cx="3575975" cy="2324385"/>
          </a:xfr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6536" y="626162"/>
            <a:ext cx="3580136" cy="238675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Feeding Families:</a:t>
            </a:r>
          </a:p>
        </p:txBody>
      </p:sp>
      <p:sp>
        <p:nvSpPr>
          <p:cNvPr id="3" name="Content Placeholder 2"/>
          <p:cNvSpPr>
            <a:spLocks noGrp="1"/>
          </p:cNvSpPr>
          <p:nvPr>
            <p:ph sz="half" idx="10"/>
          </p:nvPr>
        </p:nvSpPr>
        <p:spPr>
          <a:xfrm>
            <a:off x="228600" y="882209"/>
            <a:ext cx="4731026" cy="4547217"/>
          </a:xfrm>
        </p:spPr>
        <p:txBody>
          <a:bodyPr>
            <a:normAutofit/>
          </a:bodyPr>
          <a:lstStyle/>
          <a:p>
            <a:pPr>
              <a:spcAft>
                <a:spcPts val="600"/>
              </a:spcAft>
            </a:pPr>
            <a:r>
              <a:rPr lang="en-US" dirty="0">
                <a:latin typeface="Arial" panose="020B0604020202020204" pitchFamily="34" charset="0"/>
                <a:cs typeface="Arial" panose="020B0604020202020204" pitchFamily="34" charset="0"/>
              </a:rPr>
              <a:t>Harvesters’ network feeds many working families.</a:t>
            </a:r>
          </a:p>
          <a:p>
            <a:pPr>
              <a:spcAft>
                <a:spcPts val="600"/>
              </a:spcAft>
            </a:pPr>
            <a:r>
              <a:rPr lang="en-US" dirty="0">
                <a:latin typeface="Arial" panose="020B0604020202020204" pitchFamily="34" charset="0"/>
                <a:cs typeface="Arial" panose="020B0604020202020204" pitchFamily="34" charset="0"/>
              </a:rPr>
              <a:t>Under-employment and low household income are key factors in the high need for food assistance.</a:t>
            </a:r>
          </a:p>
          <a:p>
            <a:pPr>
              <a:spcAft>
                <a:spcPts val="600"/>
              </a:spcAft>
            </a:pPr>
            <a:r>
              <a:rPr lang="en-US" dirty="0">
                <a:latin typeface="Arial" panose="020B0604020202020204" pitchFamily="34" charset="0"/>
                <a:cs typeface="Arial" panose="020B0604020202020204" pitchFamily="34" charset="0"/>
              </a:rPr>
              <a:t>Many households relying on Harvesters’ agencies may face health challenges.</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7744" t="5868" r="4914"/>
          <a:stretch/>
        </p:blipFill>
        <p:spPr>
          <a:xfrm>
            <a:off x="5347251" y="788768"/>
            <a:ext cx="2981739" cy="482128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Promoting Healthy Eating:</a:t>
            </a:r>
          </a:p>
        </p:txBody>
      </p:sp>
      <p:sp>
        <p:nvSpPr>
          <p:cNvPr id="3" name="Content Placeholder 2"/>
          <p:cNvSpPr>
            <a:spLocks noGrp="1"/>
          </p:cNvSpPr>
          <p:nvPr>
            <p:ph sz="half" idx="10"/>
          </p:nvPr>
        </p:nvSpPr>
        <p:spPr/>
        <p:txBody>
          <a:bodyPr/>
          <a:lstStyle/>
          <a:p>
            <a:r>
              <a:rPr lang="en-US" dirty="0"/>
              <a:t>Nutrition Services trains agencies to teach children, teens and adults about preparing healthy meals and snacks on a budget.</a:t>
            </a:r>
          </a:p>
          <a:p>
            <a:r>
              <a:rPr lang="en-US" dirty="0"/>
              <a:t>Nutrition Services also reaches out to clients at food pantries and mobile distributions providing recipes and tastings.</a:t>
            </a:r>
          </a:p>
        </p:txBody>
      </p:sp>
      <p:pic>
        <p:nvPicPr>
          <p:cNvPr id="6" name="Picture 5" descr="garden1.JPG"/>
          <p:cNvPicPr>
            <a:picLocks noChangeAspect="1"/>
          </p:cNvPicPr>
          <p:nvPr/>
        </p:nvPicPr>
        <p:blipFill>
          <a:blip r:embed="rId3" cstate="print"/>
          <a:stretch>
            <a:fillRect/>
          </a:stretch>
        </p:blipFill>
        <p:spPr>
          <a:xfrm>
            <a:off x="4817097" y="3582187"/>
            <a:ext cx="2601798" cy="195134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7097" y="965418"/>
            <a:ext cx="3730555" cy="248703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28600" y="874493"/>
            <a:ext cx="8743950" cy="2822944"/>
          </a:xfrm>
        </p:spPr>
        <p:txBody>
          <a:bodyPr>
            <a:normAutofit lnSpcReduction="10000"/>
          </a:bodyPr>
          <a:lstStyle/>
          <a:p>
            <a:r>
              <a:rPr lang="en-US" dirty="0"/>
              <a:t>Hunger impacts health. Many of the people our network serves suffer from chronic health issues.</a:t>
            </a:r>
          </a:p>
          <a:p>
            <a:r>
              <a:rPr lang="en-US" dirty="0"/>
              <a:t>Harvesters is focusing on hunger and health by:</a:t>
            </a:r>
          </a:p>
          <a:p>
            <a:pPr lvl="1"/>
            <a:r>
              <a:rPr lang="en-US" dirty="0"/>
              <a:t>Providing healthier food options to our agencies.</a:t>
            </a:r>
          </a:p>
          <a:p>
            <a:pPr lvl="1"/>
            <a:r>
              <a:rPr lang="en-US" dirty="0"/>
              <a:t>Increasing distribution of fresh produce.</a:t>
            </a:r>
          </a:p>
          <a:p>
            <a:pPr lvl="1"/>
            <a:r>
              <a:rPr lang="en-US" dirty="0"/>
              <a:t>Partnering with health care organizations to feed people and improve health.</a:t>
            </a:r>
          </a:p>
          <a:p>
            <a:pPr lvl="1"/>
            <a:endParaRPr lang="en-US" dirty="0"/>
          </a:p>
        </p:txBody>
      </p:sp>
      <p:sp>
        <p:nvSpPr>
          <p:cNvPr id="3" name="Title 2"/>
          <p:cNvSpPr>
            <a:spLocks noGrp="1"/>
          </p:cNvSpPr>
          <p:nvPr>
            <p:ph type="title"/>
          </p:nvPr>
        </p:nvSpPr>
        <p:spPr/>
        <p:txBody>
          <a:bodyPr/>
          <a:lstStyle/>
          <a:p>
            <a:r>
              <a:rPr lang="en-US" dirty="0"/>
              <a:t>Intersection of Hunger and Health</a:t>
            </a:r>
          </a:p>
        </p:txBody>
      </p:sp>
      <p:grpSp>
        <p:nvGrpSpPr>
          <p:cNvPr id="18" name="Group 17"/>
          <p:cNvGrpSpPr/>
          <p:nvPr/>
        </p:nvGrpSpPr>
        <p:grpSpPr>
          <a:xfrm>
            <a:off x="4571999" y="3731106"/>
            <a:ext cx="1746614" cy="1765726"/>
            <a:chOff x="5678690" y="1389389"/>
            <a:chExt cx="1986315" cy="1998721"/>
          </a:xfrm>
        </p:grpSpPr>
        <p:sp>
          <p:nvSpPr>
            <p:cNvPr id="11" name="Oval 10"/>
            <p:cNvSpPr/>
            <p:nvPr/>
          </p:nvSpPr>
          <p:spPr bwMode="auto">
            <a:xfrm>
              <a:off x="5678690" y="1389389"/>
              <a:ext cx="1986315" cy="1998721"/>
            </a:xfrm>
            <a:prstGeom prst="ellipse">
              <a:avLst/>
            </a:prstGeom>
            <a:solidFill>
              <a:srgbClr val="FFFFFF"/>
            </a:solidFill>
            <a:ln w="63500" cmpd="sng">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12" name="Picture 11" descr="MB_HIA_Infographic_Health_v4-01.png"/>
            <p:cNvPicPr>
              <a:picLocks noChangeAspect="1"/>
            </p:cNvPicPr>
            <p:nvPr/>
          </p:nvPicPr>
          <p:blipFill rotWithShape="1">
            <a:blip r:embed="rId3" cstate="print">
              <a:extLst>
                <a:ext uri="{28A0092B-C50C-407E-A947-70E740481C1C}">
                  <a14:useLocalDpi xmlns:a14="http://schemas.microsoft.com/office/drawing/2010/main" val="0"/>
                </a:ext>
              </a:extLst>
            </a:blip>
            <a:srcRect l="25661" t="14678" r="25442" b="23994"/>
            <a:stretch/>
          </p:blipFill>
          <p:spPr bwMode="auto">
            <a:xfrm>
              <a:off x="6002812" y="1483208"/>
              <a:ext cx="1338071" cy="1716489"/>
            </a:xfrm>
            <a:prstGeom prst="ellipse">
              <a:avLst/>
            </a:prstGeom>
          </p:spPr>
        </p:pic>
      </p:grpSp>
      <p:grpSp>
        <p:nvGrpSpPr>
          <p:cNvPr id="17" name="Group 16"/>
          <p:cNvGrpSpPr/>
          <p:nvPr/>
        </p:nvGrpSpPr>
        <p:grpSpPr>
          <a:xfrm>
            <a:off x="1964267" y="3697437"/>
            <a:ext cx="1746614" cy="1748730"/>
            <a:chOff x="1241776" y="1987826"/>
            <a:chExt cx="1836677" cy="1738052"/>
          </a:xfrm>
        </p:grpSpPr>
        <p:sp>
          <p:nvSpPr>
            <p:cNvPr id="13" name="Oval 12"/>
            <p:cNvSpPr/>
            <p:nvPr/>
          </p:nvSpPr>
          <p:spPr bwMode="auto">
            <a:xfrm>
              <a:off x="1241776" y="1987826"/>
              <a:ext cx="1836677" cy="1738052"/>
            </a:xfrm>
            <a:prstGeom prst="ellipse">
              <a:avLst/>
            </a:prstGeom>
            <a:solidFill>
              <a:srgbClr val="FFFFFF"/>
            </a:solidFill>
            <a:ln w="63500" cmpd="sng">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14" name="Picture 13" descr="MB_HIA_Infographic_Health_v4-01.pn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1361335" y="2246359"/>
              <a:ext cx="1577421" cy="1324870"/>
            </a:xfrm>
            <a:prstGeom prst="ellipse">
              <a:avLst/>
            </a:prstGeom>
          </p:spPr>
        </p:pic>
      </p:grpSp>
    </p:spTree>
    <p:extLst>
      <p:ext uri="{BB962C8B-B14F-4D97-AF65-F5344CB8AC3E}">
        <p14:creationId xmlns:p14="http://schemas.microsoft.com/office/powerpoint/2010/main" val="2640038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Disaster Relief:</a:t>
            </a:r>
          </a:p>
        </p:txBody>
      </p:sp>
      <p:sp>
        <p:nvSpPr>
          <p:cNvPr id="3" name="Content Placeholder 2"/>
          <p:cNvSpPr>
            <a:spLocks noGrp="1"/>
          </p:cNvSpPr>
          <p:nvPr>
            <p:ph sz="half" idx="10"/>
          </p:nvPr>
        </p:nvSpPr>
        <p:spPr>
          <a:xfrm>
            <a:off x="228600" y="882210"/>
            <a:ext cx="4263887" cy="3039342"/>
          </a:xfrm>
        </p:spPr>
        <p:txBody>
          <a:bodyPr>
            <a:normAutofit/>
          </a:bodyPr>
          <a:lstStyle/>
          <a:p>
            <a:r>
              <a:rPr lang="en-US" dirty="0">
                <a:latin typeface="Arial" panose="020B0604020202020204" pitchFamily="34" charset="0"/>
                <a:cs typeface="Arial" panose="020B0604020202020204" pitchFamily="34" charset="0"/>
              </a:rPr>
              <a:t>Harvesters responds to natural disasters.</a:t>
            </a:r>
          </a:p>
          <a:p>
            <a:pPr marL="0" indent="0">
              <a:buNone/>
            </a:pPr>
            <a:endParaRPr lang="en-US" sz="8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Feeding America coordinates with FEMA and state response to request support.</a:t>
            </a:r>
          </a:p>
        </p:txBody>
      </p:sp>
      <p:pic>
        <p:nvPicPr>
          <p:cNvPr id="5" name="Content Placeholder 4" descr="Disaster Trailer 012.jpg"/>
          <p:cNvPicPr>
            <a:picLocks noGrp="1" noChangeAspect="1"/>
          </p:cNvPicPr>
          <p:nvPr>
            <p:ph sz="half" idx="11"/>
          </p:nvPr>
        </p:nvPicPr>
        <p:blipFill>
          <a:blip r:embed="rId3" cstate="print"/>
          <a:srcRect b="16139"/>
          <a:stretch>
            <a:fillRect/>
          </a:stretch>
        </p:blipFill>
        <p:spPr>
          <a:xfrm>
            <a:off x="4513290" y="685861"/>
            <a:ext cx="4440406" cy="2792833"/>
          </a:xfrm>
        </p:spPr>
      </p:pic>
      <p:sp>
        <p:nvSpPr>
          <p:cNvPr id="6" name="TextBox 5"/>
          <p:cNvSpPr txBox="1"/>
          <p:nvPr/>
        </p:nvSpPr>
        <p:spPr>
          <a:xfrm>
            <a:off x="179110" y="3912125"/>
            <a:ext cx="5486194" cy="1920526"/>
          </a:xfrm>
          <a:prstGeom prst="rect">
            <a:avLst/>
          </a:prstGeom>
          <a:noFill/>
        </p:spPr>
        <p:txBody>
          <a:bodyPr wrap="square" rtlCol="0">
            <a:spAutoFit/>
          </a:bodyPr>
          <a:lstStyle/>
          <a:p>
            <a:pPr marL="228600" indent="-228600">
              <a:lnSpc>
                <a:spcPct val="90000"/>
              </a:lnSpc>
              <a:spcBef>
                <a:spcPts val="1000"/>
              </a:spcBef>
              <a:buFont typeface="Arial" pitchFamily="34" charset="0"/>
              <a:buChar char="•"/>
            </a:pPr>
            <a:r>
              <a:rPr lang="en-US" sz="2800" dirty="0">
                <a:latin typeface="Arial" panose="020B0604020202020204" pitchFamily="34" charset="0"/>
                <a:cs typeface="Arial" panose="020B0604020202020204" pitchFamily="34" charset="0"/>
              </a:rPr>
              <a:t>We provide disaster supplies, such as bottled water, cleaning supplies, and shelf-stable food to areas in need.</a:t>
            </a:r>
          </a:p>
          <a:p>
            <a:endParaRPr lang="en-US" dirty="0"/>
          </a:p>
        </p:txBody>
      </p:sp>
      <p:pic>
        <p:nvPicPr>
          <p:cNvPr id="7" name="Picture 6" descr="disaster1.JPG"/>
          <p:cNvPicPr>
            <a:picLocks noChangeAspect="1"/>
          </p:cNvPicPr>
          <p:nvPr/>
        </p:nvPicPr>
        <p:blipFill>
          <a:blip r:embed="rId4" cstate="print"/>
          <a:stretch>
            <a:fillRect/>
          </a:stretch>
        </p:blipFill>
        <p:spPr>
          <a:xfrm>
            <a:off x="5924031" y="3608110"/>
            <a:ext cx="3035430" cy="227657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Demonstration Garden:</a:t>
            </a:r>
          </a:p>
        </p:txBody>
      </p:sp>
      <p:sp>
        <p:nvSpPr>
          <p:cNvPr id="3" name="Content Placeholder 2"/>
          <p:cNvSpPr>
            <a:spLocks noGrp="1"/>
          </p:cNvSpPr>
          <p:nvPr>
            <p:ph sz="half" idx="10"/>
          </p:nvPr>
        </p:nvSpPr>
        <p:spPr/>
        <p:txBody>
          <a:bodyPr/>
          <a:lstStyle/>
          <a:p>
            <a:r>
              <a:rPr lang="en-US" dirty="0">
                <a:latin typeface="Arial" panose="020B0604020202020204" pitchFamily="34" charset="0"/>
                <a:cs typeface="Arial" panose="020B0604020202020204" pitchFamily="34" charset="0"/>
              </a:rPr>
              <a:t>Harvesters’ garden shows affordable ways to grow healthy produce in any setting.</a:t>
            </a:r>
          </a:p>
          <a:p>
            <a:r>
              <a:rPr lang="en-US" dirty="0">
                <a:latin typeface="Arial" panose="020B0604020202020204" pitchFamily="34" charset="0"/>
                <a:cs typeface="Arial" panose="020B0604020202020204" pitchFamily="34" charset="0"/>
              </a:rPr>
              <a:t>Beds made from recycled materials.</a:t>
            </a:r>
          </a:p>
          <a:p>
            <a:r>
              <a:rPr lang="en-US" dirty="0">
                <a:latin typeface="Arial" panose="020B0604020202020204" pitchFamily="34" charset="0"/>
                <a:cs typeface="Arial" panose="020B0604020202020204" pitchFamily="34" charset="0"/>
              </a:rPr>
              <a:t>Member agencies can pick up produce from the garden when picking up orders.</a:t>
            </a:r>
          </a:p>
        </p:txBody>
      </p:sp>
      <p:pic>
        <p:nvPicPr>
          <p:cNvPr id="5" name="Content Placeholder 4" descr="garden2.JPG"/>
          <p:cNvPicPr>
            <a:picLocks noGrp="1" noChangeAspect="1"/>
          </p:cNvPicPr>
          <p:nvPr>
            <p:ph sz="half" idx="11"/>
          </p:nvPr>
        </p:nvPicPr>
        <p:blipFill>
          <a:blip r:embed="rId3" cstate="print"/>
          <a:stretch>
            <a:fillRect/>
          </a:stretch>
        </p:blipFill>
        <p:spPr>
          <a:xfrm>
            <a:off x="4705251" y="1014851"/>
            <a:ext cx="4276725" cy="3207544"/>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28600" y="874492"/>
            <a:ext cx="8743950" cy="4913566"/>
          </a:xfrm>
        </p:spPr>
        <p:txBody>
          <a:bodyPr>
            <a:normAutofit fontScale="92500" lnSpcReduction="10000"/>
          </a:bodyPr>
          <a:lstStyle/>
          <a:p>
            <a:pPr>
              <a:lnSpc>
                <a:spcPct val="110000"/>
              </a:lnSpc>
              <a:spcAft>
                <a:spcPts val="1800"/>
              </a:spcAft>
            </a:pPr>
            <a:r>
              <a:rPr lang="en-US" dirty="0"/>
              <a:t>1 in 11 people struggle with hunger and miss an estimated 44 million meals every year.</a:t>
            </a:r>
          </a:p>
          <a:p>
            <a:pPr>
              <a:lnSpc>
                <a:spcPct val="110000"/>
              </a:lnSpc>
              <a:spcAft>
                <a:spcPts val="1800"/>
              </a:spcAft>
            </a:pPr>
            <a:r>
              <a:rPr lang="en-US" dirty="0"/>
              <a:t>1 in 8 children struggle with hunger.</a:t>
            </a:r>
          </a:p>
          <a:p>
            <a:pPr>
              <a:lnSpc>
                <a:spcPct val="110000"/>
              </a:lnSpc>
              <a:spcAft>
                <a:spcPts val="1800"/>
              </a:spcAft>
            </a:pPr>
            <a:r>
              <a:rPr lang="en-US" dirty="0"/>
              <a:t>61 percent of households who need food have at least one person who has worked in the last year.</a:t>
            </a:r>
          </a:p>
          <a:p>
            <a:pPr>
              <a:lnSpc>
                <a:spcPct val="110000"/>
              </a:lnSpc>
              <a:spcAft>
                <a:spcPts val="1800"/>
              </a:spcAft>
            </a:pPr>
            <a:r>
              <a:rPr lang="en-US" dirty="0"/>
              <a:t>70 percent of households served have incomes of $25,000 or less.</a:t>
            </a:r>
          </a:p>
          <a:p>
            <a:pPr>
              <a:lnSpc>
                <a:spcPct val="110000"/>
              </a:lnSpc>
              <a:spcAft>
                <a:spcPts val="1800"/>
              </a:spcAft>
            </a:pPr>
            <a:r>
              <a:rPr lang="en-US" dirty="0"/>
              <a:t>108 billion pounds of food are wasted each year.</a:t>
            </a:r>
          </a:p>
          <a:p>
            <a:endParaRPr lang="en-US" dirty="0"/>
          </a:p>
        </p:txBody>
      </p:sp>
      <p:sp>
        <p:nvSpPr>
          <p:cNvPr id="3" name="Title 2"/>
          <p:cNvSpPr>
            <a:spLocks noGrp="1"/>
          </p:cNvSpPr>
          <p:nvPr>
            <p:ph type="title"/>
          </p:nvPr>
        </p:nvSpPr>
        <p:spPr/>
        <p:txBody>
          <a:bodyPr/>
          <a:lstStyle/>
          <a:p>
            <a:r>
              <a:rPr lang="en-US" dirty="0"/>
              <a:t>The Stark Reality:</a:t>
            </a:r>
          </a:p>
        </p:txBody>
      </p:sp>
    </p:spTree>
    <p:extLst>
      <p:ext uri="{BB962C8B-B14F-4D97-AF65-F5344CB8AC3E}">
        <p14:creationId xmlns:p14="http://schemas.microsoft.com/office/powerpoint/2010/main" val="3593036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the Food Comes From:</a:t>
            </a:r>
          </a:p>
        </p:txBody>
      </p:sp>
      <p:sp>
        <p:nvSpPr>
          <p:cNvPr id="3" name="Content Placeholder 2"/>
          <p:cNvSpPr>
            <a:spLocks noGrp="1"/>
          </p:cNvSpPr>
          <p:nvPr>
            <p:ph sz="half" idx="10"/>
          </p:nvPr>
        </p:nvSpPr>
        <p:spPr>
          <a:xfrm>
            <a:off x="228601" y="1098958"/>
            <a:ext cx="3328332" cy="4330468"/>
          </a:xfrm>
        </p:spPr>
        <p:txBody>
          <a:bodyPr>
            <a:normAutofit/>
          </a:bodyPr>
          <a:lstStyle/>
          <a:p>
            <a:r>
              <a:rPr lang="en-US" sz="2400" dirty="0">
                <a:latin typeface="Arial" panose="020B0604020202020204" pitchFamily="34" charset="0"/>
                <a:cs typeface="Arial" panose="020B0604020202020204" pitchFamily="34" charset="0"/>
              </a:rPr>
              <a:t>In FY23, we acquired 67.5 million pounds of food from:</a:t>
            </a:r>
          </a:p>
          <a:p>
            <a:pPr lvl="1"/>
            <a:r>
              <a:rPr lang="en-US" dirty="0">
                <a:latin typeface="Arial" panose="020B0604020202020204" pitchFamily="34" charset="0"/>
                <a:cs typeface="Arial" panose="020B0604020202020204" pitchFamily="34" charset="0"/>
              </a:rPr>
              <a:t>Local Sources</a:t>
            </a:r>
          </a:p>
          <a:p>
            <a:pPr lvl="1"/>
            <a:r>
              <a:rPr lang="en-US" dirty="0">
                <a:latin typeface="Arial" panose="020B0604020202020204" pitchFamily="34" charset="0"/>
                <a:cs typeface="Arial" panose="020B0604020202020204" pitchFamily="34" charset="0"/>
              </a:rPr>
              <a:t>Feeding America</a:t>
            </a:r>
          </a:p>
          <a:p>
            <a:pPr lvl="1"/>
            <a:r>
              <a:rPr lang="en-US" dirty="0">
                <a:latin typeface="Arial" panose="020B0604020202020204" pitchFamily="34" charset="0"/>
                <a:cs typeface="Arial" panose="020B0604020202020204" pitchFamily="34" charset="0"/>
              </a:rPr>
              <a:t>Gov’t. Sources</a:t>
            </a:r>
          </a:p>
          <a:p>
            <a:pPr lvl="1"/>
            <a:r>
              <a:rPr lang="en-US" dirty="0">
                <a:latin typeface="Arial" panose="020B0604020202020204" pitchFamily="34" charset="0"/>
                <a:cs typeface="Arial" panose="020B0604020202020204" pitchFamily="34" charset="0"/>
              </a:rPr>
              <a:t>Purchased by Harvesters</a:t>
            </a:r>
          </a:p>
        </p:txBody>
      </p:sp>
      <p:pic>
        <p:nvPicPr>
          <p:cNvPr id="20" name="Content Placeholder 19">
            <a:extLst>
              <a:ext uri="{FF2B5EF4-FFF2-40B4-BE49-F238E27FC236}">
                <a16:creationId xmlns:a16="http://schemas.microsoft.com/office/drawing/2014/main" id="{A0163135-6DFD-ED95-875C-8970B89777C3}"/>
              </a:ext>
            </a:extLst>
          </p:cNvPr>
          <p:cNvPicPr>
            <a:picLocks noGrp="1" noChangeAspect="1"/>
          </p:cNvPicPr>
          <p:nvPr>
            <p:ph sz="half" idx="11"/>
          </p:nvPr>
        </p:nvPicPr>
        <p:blipFill>
          <a:blip r:embed="rId3" cstate="print">
            <a:extLst>
              <a:ext uri="{28A0092B-C50C-407E-A947-70E740481C1C}">
                <a14:useLocalDpi xmlns:a14="http://schemas.microsoft.com/office/drawing/2010/main" val="0"/>
              </a:ext>
            </a:extLst>
          </a:blip>
          <a:srcRect/>
          <a:stretch/>
        </p:blipFill>
        <p:spPr>
          <a:xfrm>
            <a:off x="3366401" y="1921079"/>
            <a:ext cx="5795197" cy="2512898"/>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the Food Goes:</a:t>
            </a:r>
          </a:p>
        </p:txBody>
      </p:sp>
      <p:sp>
        <p:nvSpPr>
          <p:cNvPr id="3" name="Content Placeholder 2"/>
          <p:cNvSpPr>
            <a:spLocks noGrp="1"/>
          </p:cNvSpPr>
          <p:nvPr>
            <p:ph sz="half" idx="10"/>
          </p:nvPr>
        </p:nvSpPr>
        <p:spPr/>
        <p:txBody>
          <a:bodyPr/>
          <a:lstStyle/>
          <a:p>
            <a:r>
              <a:rPr lang="en-US" dirty="0">
                <a:latin typeface="Arial" panose="020B0604020202020204" pitchFamily="34" charset="0"/>
                <a:cs typeface="Arial" panose="020B0604020202020204" pitchFamily="34" charset="0"/>
              </a:rPr>
              <a:t>Harvesters distributes the acquired food to:</a:t>
            </a:r>
          </a:p>
          <a:p>
            <a:pPr lvl="1"/>
            <a:r>
              <a:rPr lang="en-US" sz="2800" dirty="0">
                <a:latin typeface="Arial" panose="020B0604020202020204" pitchFamily="34" charset="0"/>
                <a:cs typeface="Arial" panose="020B0604020202020204" pitchFamily="34" charset="0"/>
              </a:rPr>
              <a:t>Pantries</a:t>
            </a:r>
          </a:p>
          <a:p>
            <a:pPr lvl="1"/>
            <a:r>
              <a:rPr lang="en-US" sz="2800" dirty="0">
                <a:latin typeface="Arial" panose="020B0604020202020204" pitchFamily="34" charset="0"/>
                <a:cs typeface="Arial" panose="020B0604020202020204" pitchFamily="34" charset="0"/>
              </a:rPr>
              <a:t>Kitchens</a:t>
            </a:r>
          </a:p>
          <a:p>
            <a:pPr lvl="1"/>
            <a:r>
              <a:rPr lang="en-US" sz="2800" dirty="0">
                <a:latin typeface="Arial" panose="020B0604020202020204" pitchFamily="34" charset="0"/>
                <a:cs typeface="Arial" panose="020B0604020202020204" pitchFamily="34" charset="0"/>
              </a:rPr>
              <a:t>Shelters</a:t>
            </a:r>
          </a:p>
          <a:p>
            <a:pPr lvl="1"/>
            <a:r>
              <a:rPr lang="en-US" sz="2800" dirty="0">
                <a:latin typeface="Arial" panose="020B0604020202020204" pitchFamily="34" charset="0"/>
                <a:cs typeface="Arial" panose="020B0604020202020204" pitchFamily="34" charset="0"/>
              </a:rPr>
              <a:t>Youth Meal Programs</a:t>
            </a:r>
          </a:p>
          <a:p>
            <a:pPr lvl="1"/>
            <a:r>
              <a:rPr lang="en-US" sz="2800" dirty="0">
                <a:latin typeface="Arial" panose="020B0604020202020204" pitchFamily="34" charset="0"/>
                <a:cs typeface="Arial" panose="020B0604020202020204" pitchFamily="34" charset="0"/>
              </a:rPr>
              <a:t>Other Feeding Programs</a:t>
            </a:r>
          </a:p>
        </p:txBody>
      </p:sp>
      <p:pic>
        <p:nvPicPr>
          <p:cNvPr id="5" name="Content Placeholder 4"/>
          <p:cNvPicPr>
            <a:picLocks noGrp="1" noChangeAspect="1"/>
          </p:cNvPicPr>
          <p:nvPr>
            <p:ph sz="half" idx="11"/>
          </p:nvPr>
        </p:nvPicPr>
        <p:blipFill rotWithShape="1">
          <a:blip r:embed="rId3" cstate="print">
            <a:extLst>
              <a:ext uri="{28A0092B-C50C-407E-A947-70E740481C1C}">
                <a14:useLocalDpi xmlns:a14="http://schemas.microsoft.com/office/drawing/2010/main" val="0"/>
              </a:ext>
            </a:extLst>
          </a:blip>
          <a:srcRect l="23858" t="16101" r="23817" b="14572"/>
          <a:stretch/>
        </p:blipFill>
        <p:spPr>
          <a:xfrm>
            <a:off x="4505324" y="768272"/>
            <a:ext cx="4552755" cy="4661153"/>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You Can Help:</a:t>
            </a:r>
          </a:p>
        </p:txBody>
      </p:sp>
      <p:sp>
        <p:nvSpPr>
          <p:cNvPr id="3" name="Content Placeholder 2"/>
          <p:cNvSpPr>
            <a:spLocks noGrp="1"/>
          </p:cNvSpPr>
          <p:nvPr>
            <p:ph sz="half" idx="10"/>
          </p:nvPr>
        </p:nvSpPr>
        <p:spPr>
          <a:xfrm>
            <a:off x="228600" y="882210"/>
            <a:ext cx="4276725" cy="1568760"/>
          </a:xfrm>
        </p:spPr>
        <p:txBody>
          <a:bodyPr/>
          <a:lstStyle/>
          <a:p>
            <a:r>
              <a:rPr lang="en-US" sz="3600" b="1" dirty="0">
                <a:latin typeface="Arial" panose="020B0604020202020204" pitchFamily="34" charset="0"/>
                <a:cs typeface="Arial" panose="020B0604020202020204" pitchFamily="34" charset="0"/>
              </a:rPr>
              <a:t>Give Food</a:t>
            </a:r>
          </a:p>
          <a:p>
            <a:pPr lvl="1"/>
            <a:r>
              <a:rPr lang="en-US" sz="2800" dirty="0">
                <a:latin typeface="Arial" panose="020B0604020202020204" pitchFamily="34" charset="0"/>
                <a:cs typeface="Arial" panose="020B0604020202020204" pitchFamily="34" charset="0"/>
              </a:rPr>
              <a:t>Food Drives</a:t>
            </a:r>
          </a:p>
          <a:p>
            <a:pPr lvl="1"/>
            <a:r>
              <a:rPr lang="en-US" sz="2800" dirty="0">
                <a:latin typeface="Arial" panose="020B0604020202020204" pitchFamily="34" charset="0"/>
                <a:cs typeface="Arial" panose="020B0604020202020204" pitchFamily="34" charset="0"/>
              </a:rPr>
              <a:t>Virtual Food Drives</a:t>
            </a:r>
          </a:p>
        </p:txBody>
      </p:sp>
      <p:pic>
        <p:nvPicPr>
          <p:cNvPr id="6" name="Picture 5" descr="Big Give Lunch 017.jpg"/>
          <p:cNvPicPr>
            <a:picLocks noChangeAspect="1"/>
          </p:cNvPicPr>
          <p:nvPr/>
        </p:nvPicPr>
        <p:blipFill>
          <a:blip r:embed="rId3" cstate="print"/>
          <a:stretch>
            <a:fillRect/>
          </a:stretch>
        </p:blipFill>
        <p:spPr>
          <a:xfrm>
            <a:off x="6146276" y="3678811"/>
            <a:ext cx="2450969" cy="1838227"/>
          </a:xfrm>
          <a:prstGeom prst="rect">
            <a:avLst/>
          </a:prstGeom>
        </p:spPr>
      </p:pic>
      <p:pic>
        <p:nvPicPr>
          <p:cNvPr id="8" name="Picture 7" descr="Food Barrels 1.jpg"/>
          <p:cNvPicPr>
            <a:picLocks noChangeAspect="1"/>
          </p:cNvPicPr>
          <p:nvPr/>
        </p:nvPicPr>
        <p:blipFill>
          <a:blip r:embed="rId4" cstate="print"/>
          <a:stretch>
            <a:fillRect/>
          </a:stretch>
        </p:blipFill>
        <p:spPr>
          <a:xfrm>
            <a:off x="4675695" y="465841"/>
            <a:ext cx="3535075" cy="3121057"/>
          </a:xfrm>
          <a:prstGeom prst="rect">
            <a:avLst/>
          </a:prstGeom>
        </p:spPr>
      </p:pic>
      <p:pic>
        <p:nvPicPr>
          <p:cNvPr id="9" name="Picture 8" descr="vfd2.jpg"/>
          <p:cNvPicPr>
            <a:picLocks noChangeAspect="1"/>
          </p:cNvPicPr>
          <p:nvPr/>
        </p:nvPicPr>
        <p:blipFill>
          <a:blip r:embed="rId5" cstate="print"/>
          <a:srcRect l="12039" t="9330" r="14864" b="10250"/>
          <a:stretch>
            <a:fillRect/>
          </a:stretch>
        </p:blipFill>
        <p:spPr>
          <a:xfrm>
            <a:off x="4685123" y="3685880"/>
            <a:ext cx="1326487" cy="1857081"/>
          </a:xfrm>
          <a:prstGeom prst="rect">
            <a:avLst/>
          </a:prstGeom>
        </p:spPr>
      </p:pic>
      <p:pic>
        <p:nvPicPr>
          <p:cNvPr id="11" name="Content Placeholder 10" descr="G3F84625-cut out.jpg"/>
          <p:cNvPicPr>
            <a:picLocks noGrp="1" noChangeAspect="1"/>
          </p:cNvPicPr>
          <p:nvPr>
            <p:ph sz="half" idx="11"/>
          </p:nvPr>
        </p:nvPicPr>
        <p:blipFill>
          <a:blip r:embed="rId6" cstate="print"/>
          <a:srcRect l="4158" r="4367"/>
          <a:stretch>
            <a:fillRect/>
          </a:stretch>
        </p:blipFill>
        <p:spPr>
          <a:xfrm>
            <a:off x="300569" y="2658359"/>
            <a:ext cx="4327992" cy="2507616"/>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You Can Help:</a:t>
            </a:r>
          </a:p>
        </p:txBody>
      </p:sp>
      <p:sp>
        <p:nvSpPr>
          <p:cNvPr id="3" name="Content Placeholder 2"/>
          <p:cNvSpPr>
            <a:spLocks noGrp="1"/>
          </p:cNvSpPr>
          <p:nvPr>
            <p:ph sz="half" idx="10"/>
          </p:nvPr>
        </p:nvSpPr>
        <p:spPr>
          <a:xfrm>
            <a:off x="228600" y="882209"/>
            <a:ext cx="4552122" cy="4547217"/>
          </a:xfrm>
        </p:spPr>
        <p:txBody>
          <a:bodyPr/>
          <a:lstStyle/>
          <a:p>
            <a:r>
              <a:rPr lang="en-US" sz="3600" b="1" dirty="0">
                <a:latin typeface="Arial" panose="020B0604020202020204" pitchFamily="34" charset="0"/>
                <a:cs typeface="Arial" panose="020B0604020202020204" pitchFamily="34" charset="0"/>
              </a:rPr>
              <a:t>Give Money</a:t>
            </a:r>
          </a:p>
          <a:p>
            <a:pPr lvl="1"/>
            <a:r>
              <a:rPr lang="en-US" sz="2800" dirty="0">
                <a:latin typeface="Arial" panose="020B0604020202020204" pitchFamily="34" charset="0"/>
                <a:cs typeface="Arial" panose="020B0604020202020204" pitchFamily="34" charset="0"/>
              </a:rPr>
              <a:t>For every dollar donated, you can help Harvesters provide two meals.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0722" y="788768"/>
            <a:ext cx="3389243" cy="2259495"/>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12854" r="22920"/>
          <a:stretch/>
        </p:blipFill>
        <p:spPr>
          <a:xfrm>
            <a:off x="1467114" y="3155817"/>
            <a:ext cx="3075065" cy="2313399"/>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34953"/>
          <a:stretch/>
        </p:blipFill>
        <p:spPr>
          <a:xfrm>
            <a:off x="4691266" y="3155817"/>
            <a:ext cx="2675217" cy="2313399"/>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You Can Help:</a:t>
            </a:r>
          </a:p>
        </p:txBody>
      </p:sp>
      <p:sp>
        <p:nvSpPr>
          <p:cNvPr id="3" name="Content Placeholder 2"/>
          <p:cNvSpPr>
            <a:spLocks noGrp="1"/>
          </p:cNvSpPr>
          <p:nvPr>
            <p:ph sz="half" idx="10"/>
          </p:nvPr>
        </p:nvSpPr>
        <p:spPr/>
        <p:txBody>
          <a:bodyPr/>
          <a:lstStyle/>
          <a:p>
            <a:r>
              <a:rPr lang="en-US" sz="3600" b="1" dirty="0">
                <a:latin typeface="Arial" panose="020B0604020202020204" pitchFamily="34" charset="0"/>
                <a:cs typeface="Arial" panose="020B0604020202020204" pitchFamily="34" charset="0"/>
              </a:rPr>
              <a:t>Give Time</a:t>
            </a:r>
          </a:p>
          <a:p>
            <a:pPr lvl="1"/>
            <a:r>
              <a:rPr lang="en-US" sz="2800" dirty="0">
                <a:latin typeface="Arial" panose="020B0604020202020204" pitchFamily="34" charset="0"/>
                <a:cs typeface="Arial" panose="020B0604020202020204" pitchFamily="34" charset="0"/>
              </a:rPr>
              <a:t>Volunteer</a:t>
            </a:r>
          </a:p>
        </p:txBody>
      </p:sp>
      <p:pic>
        <p:nvPicPr>
          <p:cNvPr id="5" name="Content Placeholder 4" descr="Big Give Lunch 2014 002.JPG"/>
          <p:cNvPicPr>
            <a:picLocks noGrp="1" noChangeAspect="1"/>
          </p:cNvPicPr>
          <p:nvPr>
            <p:ph sz="half" idx="11"/>
          </p:nvPr>
        </p:nvPicPr>
        <p:blipFill>
          <a:blip r:embed="rId3" cstate="print"/>
          <a:stretch>
            <a:fillRect/>
          </a:stretch>
        </p:blipFill>
        <p:spPr>
          <a:xfrm>
            <a:off x="3818047" y="845166"/>
            <a:ext cx="3544286" cy="2658215"/>
          </a:xfrm>
        </p:spPr>
      </p:pic>
      <p:pic>
        <p:nvPicPr>
          <p:cNvPr id="6" name="Picture 5" descr="CHOP Hunger 2010 008.jpg"/>
          <p:cNvPicPr>
            <a:picLocks noChangeAspect="1"/>
          </p:cNvPicPr>
          <p:nvPr/>
        </p:nvPicPr>
        <p:blipFill>
          <a:blip r:embed="rId4" cstate="print"/>
          <a:srcRect l="8635"/>
          <a:stretch>
            <a:fillRect/>
          </a:stretch>
        </p:blipFill>
        <p:spPr>
          <a:xfrm>
            <a:off x="6513922" y="3584542"/>
            <a:ext cx="2366128" cy="1942317"/>
          </a:xfrm>
          <a:prstGeom prst="rect">
            <a:avLst/>
          </a:prstGeom>
        </p:spPr>
      </p:pic>
      <p:pic>
        <p:nvPicPr>
          <p:cNvPr id="7" name="Picture 6" descr="hands sorting apples.jpg"/>
          <p:cNvPicPr>
            <a:picLocks noChangeAspect="1"/>
          </p:cNvPicPr>
          <p:nvPr/>
        </p:nvPicPr>
        <p:blipFill>
          <a:blip r:embed="rId5" cstate="print"/>
          <a:stretch>
            <a:fillRect/>
          </a:stretch>
        </p:blipFill>
        <p:spPr>
          <a:xfrm>
            <a:off x="3836707" y="3581109"/>
            <a:ext cx="2591293" cy="1688476"/>
          </a:xfrm>
          <a:prstGeom prst="rect">
            <a:avLst/>
          </a:prstGeom>
        </p:spPr>
      </p:pic>
      <p:pic>
        <p:nvPicPr>
          <p:cNvPr id="8" name="Picture 7" descr="vol1.JPG"/>
          <p:cNvPicPr>
            <a:picLocks noChangeAspect="1"/>
          </p:cNvPicPr>
          <p:nvPr/>
        </p:nvPicPr>
        <p:blipFill>
          <a:blip r:embed="rId6" cstate="print"/>
          <a:srcRect t="5259"/>
          <a:stretch>
            <a:fillRect/>
          </a:stretch>
        </p:blipFill>
        <p:spPr>
          <a:xfrm>
            <a:off x="838986" y="2007909"/>
            <a:ext cx="2901688" cy="366545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28600" y="1515529"/>
            <a:ext cx="8743950" cy="1859280"/>
          </a:xfrm>
        </p:spPr>
        <p:txBody>
          <a:bodyPr>
            <a:normAutofit lnSpcReduction="10000"/>
          </a:bodyPr>
          <a:lstStyle/>
          <a:p>
            <a:pPr algn="ctr">
              <a:buNone/>
            </a:pPr>
            <a:r>
              <a:rPr lang="en-US" sz="5400" dirty="0"/>
              <a:t>Stay connected - </a:t>
            </a:r>
          </a:p>
          <a:p>
            <a:pPr algn="ctr">
              <a:buNone/>
            </a:pPr>
            <a:r>
              <a:rPr lang="en-US" sz="6600" dirty="0">
                <a:solidFill>
                  <a:srgbClr val="FF0000"/>
                </a:solidFill>
              </a:rPr>
              <a:t>harvesters.org</a:t>
            </a:r>
          </a:p>
          <a:p>
            <a:pPr algn="ctr">
              <a:buNone/>
            </a:pPr>
            <a:endParaRPr lang="en-US" dirty="0"/>
          </a:p>
        </p:txBody>
      </p:sp>
      <p:sp>
        <p:nvSpPr>
          <p:cNvPr id="3" name="Title 2"/>
          <p:cNvSpPr>
            <a:spLocks noGrp="1"/>
          </p:cNvSpPr>
          <p:nvPr>
            <p:ph type="title"/>
          </p:nvPr>
        </p:nvSpPr>
        <p:spPr/>
        <p:txBody>
          <a:bodyPr/>
          <a:lstStyle/>
          <a:p>
            <a:r>
              <a:rPr lang="en-US" dirty="0"/>
              <a:t>How You Can Help:</a:t>
            </a:r>
          </a:p>
        </p:txBody>
      </p:sp>
      <p:pic>
        <p:nvPicPr>
          <p:cNvPr id="4" name="Picture 3" descr="FaceBook_64x64.png"/>
          <p:cNvPicPr>
            <a:picLocks noChangeAspect="1"/>
          </p:cNvPicPr>
          <p:nvPr/>
        </p:nvPicPr>
        <p:blipFill>
          <a:blip r:embed="rId3" cstate="print"/>
          <a:stretch>
            <a:fillRect/>
          </a:stretch>
        </p:blipFill>
        <p:spPr>
          <a:xfrm>
            <a:off x="2572510" y="3531697"/>
            <a:ext cx="855543" cy="855543"/>
          </a:xfrm>
          <a:prstGeom prst="rect">
            <a:avLst/>
          </a:prstGeom>
        </p:spPr>
      </p:pic>
      <p:pic>
        <p:nvPicPr>
          <p:cNvPr id="7" name="Picture 6" descr="linked in.png"/>
          <p:cNvPicPr>
            <a:picLocks noChangeAspect="1"/>
          </p:cNvPicPr>
          <p:nvPr/>
        </p:nvPicPr>
        <p:blipFill>
          <a:blip r:embed="rId4" cstate="print"/>
          <a:stretch>
            <a:fillRect/>
          </a:stretch>
        </p:blipFill>
        <p:spPr>
          <a:xfrm>
            <a:off x="4707060" y="3564068"/>
            <a:ext cx="769905" cy="76990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4161" y="3522273"/>
            <a:ext cx="855544" cy="855544"/>
          </a:xfrm>
          <a:prstGeom prst="rect">
            <a:avLst/>
          </a:prstGeom>
        </p:spPr>
      </p:pic>
      <p:pic>
        <p:nvPicPr>
          <p:cNvPr id="9" name="Picture 8" descr="A white x on a black background&#10;&#10;Description automatically generated">
            <a:extLst>
              <a:ext uri="{FF2B5EF4-FFF2-40B4-BE49-F238E27FC236}">
                <a16:creationId xmlns:a16="http://schemas.microsoft.com/office/drawing/2014/main" id="{71CF09CC-D9B9-AA32-518A-F456B2DBDD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75249" y="3564068"/>
            <a:ext cx="799807" cy="79980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You Can Help:</a:t>
            </a:r>
          </a:p>
        </p:txBody>
      </p:sp>
      <p:sp>
        <p:nvSpPr>
          <p:cNvPr id="3" name="Content Placeholder 2"/>
          <p:cNvSpPr>
            <a:spLocks noGrp="1"/>
          </p:cNvSpPr>
          <p:nvPr>
            <p:ph sz="half" idx="10"/>
          </p:nvPr>
        </p:nvSpPr>
        <p:spPr>
          <a:xfrm>
            <a:off x="228600" y="882209"/>
            <a:ext cx="4711148" cy="4547217"/>
          </a:xfrm>
        </p:spPr>
        <p:txBody>
          <a:bodyPr/>
          <a:lstStyle/>
          <a:p>
            <a:r>
              <a:rPr lang="en-US" sz="3600" b="1" dirty="0">
                <a:latin typeface="Arial" panose="020B0604020202020204" pitchFamily="34" charset="0"/>
                <a:cs typeface="Arial" panose="020B0604020202020204" pitchFamily="34" charset="0"/>
              </a:rPr>
              <a:t>Give Voice</a:t>
            </a:r>
          </a:p>
          <a:p>
            <a:pPr lvl="1"/>
            <a:r>
              <a:rPr lang="en-US" sz="2800" dirty="0">
                <a:latin typeface="Arial" panose="020B0604020202020204" pitchFamily="34" charset="0"/>
                <a:cs typeface="Arial" panose="020B0604020202020204" pitchFamily="34" charset="0"/>
              </a:rPr>
              <a:t>Be an advocate for hunger relief</a:t>
            </a:r>
          </a:p>
          <a:p>
            <a:pPr lvl="1"/>
            <a:r>
              <a:rPr lang="en-US" sz="2800" dirty="0">
                <a:latin typeface="Arial" panose="020B0604020202020204" pitchFamily="34" charset="0"/>
                <a:cs typeface="Arial" panose="020B0604020202020204" pitchFamily="34" charset="0"/>
              </a:rPr>
              <a:t>Sign up for Harvesters’ Advocacy News Briefs</a:t>
            </a:r>
          </a:p>
        </p:txBody>
      </p:sp>
      <p:pic>
        <p:nvPicPr>
          <p:cNvPr id="5" name="Content Placeholder 4" descr="plates.png"/>
          <p:cNvPicPr>
            <a:picLocks noGrp="1" noChangeAspect="1"/>
          </p:cNvPicPr>
          <p:nvPr>
            <p:ph sz="half" idx="11"/>
          </p:nvPr>
        </p:nvPicPr>
        <p:blipFill>
          <a:blip r:embed="rId3" cstate="print"/>
          <a:stretch>
            <a:fillRect/>
          </a:stretch>
        </p:blipFill>
        <p:spPr>
          <a:xfrm>
            <a:off x="5024486" y="409927"/>
            <a:ext cx="3581603" cy="5434692"/>
          </a:xfrm>
        </p:spPr>
      </p:pic>
      <p:pic>
        <p:nvPicPr>
          <p:cNvPr id="6" name="Picture 5" descr="Plates at First Christian Church (5).JPG"/>
          <p:cNvPicPr>
            <a:picLocks noChangeAspect="1"/>
          </p:cNvPicPr>
          <p:nvPr/>
        </p:nvPicPr>
        <p:blipFill>
          <a:blip r:embed="rId4" cstate="print"/>
          <a:srcRect l="12731" r="19713"/>
          <a:stretch>
            <a:fillRect/>
          </a:stretch>
        </p:blipFill>
        <p:spPr>
          <a:xfrm>
            <a:off x="1244340" y="3203205"/>
            <a:ext cx="2658358" cy="262334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Food Waste</a:t>
            </a:r>
          </a:p>
        </p:txBody>
      </p:sp>
      <p:sp>
        <p:nvSpPr>
          <p:cNvPr id="3" name="Content Placeholder 2"/>
          <p:cNvSpPr>
            <a:spLocks noGrp="1"/>
          </p:cNvSpPr>
          <p:nvPr>
            <p:ph sz="half" idx="10"/>
          </p:nvPr>
        </p:nvSpPr>
        <p:spPr>
          <a:xfrm>
            <a:off x="228600" y="997487"/>
            <a:ext cx="4465948" cy="1427658"/>
          </a:xfrm>
        </p:spPr>
        <p:txBody>
          <a:bodyPr>
            <a:normAutofit fontScale="77500" lnSpcReduction="20000"/>
          </a:bodyPr>
          <a:lstStyle/>
          <a:p>
            <a:pPr>
              <a:lnSpc>
                <a:spcPct val="120000"/>
              </a:lnSpc>
              <a:spcBef>
                <a:spcPts val="0"/>
              </a:spcBef>
            </a:pPr>
            <a:r>
              <a:rPr lang="en-US" sz="2600" dirty="0">
                <a:latin typeface="Arial" panose="020B0604020202020204" pitchFamily="34" charset="0"/>
                <a:cs typeface="Arial" panose="020B0604020202020204" pitchFamily="34" charset="0"/>
              </a:rPr>
              <a:t>Up to 40% of food goes to waste – that breaks down to </a:t>
            </a:r>
            <a:r>
              <a:rPr lang="en-US" sz="2600" b="1" dirty="0">
                <a:latin typeface="Arial" panose="020B0604020202020204" pitchFamily="34" charset="0"/>
                <a:cs typeface="Arial" panose="020B0604020202020204" pitchFamily="34" charset="0"/>
              </a:rPr>
              <a:t>108 billion pounds </a:t>
            </a:r>
            <a:r>
              <a:rPr lang="en-US" sz="2600" dirty="0">
                <a:latin typeface="Arial" panose="020B0604020202020204" pitchFamily="34" charset="0"/>
                <a:cs typeface="Arial" panose="020B0604020202020204" pitchFamily="34" charset="0"/>
              </a:rPr>
              <a:t>of safe, wholesome food wasted every year.</a:t>
            </a:r>
          </a:p>
          <a:p>
            <a:endParaRPr lang="en-US" sz="2200" dirty="0"/>
          </a:p>
        </p:txBody>
      </p:sp>
      <p:pic>
        <p:nvPicPr>
          <p:cNvPr id="5" name="Content Placeholder 4" descr="food waste2.jpg"/>
          <p:cNvPicPr>
            <a:picLocks noGrp="1" noChangeAspect="1"/>
          </p:cNvPicPr>
          <p:nvPr>
            <p:ph sz="half" idx="11"/>
          </p:nvPr>
        </p:nvPicPr>
        <p:blipFill>
          <a:blip r:embed="rId3" cstate="print"/>
          <a:stretch>
            <a:fillRect/>
          </a:stretch>
        </p:blipFill>
        <p:spPr>
          <a:xfrm>
            <a:off x="4897644" y="198217"/>
            <a:ext cx="3843360" cy="1921680"/>
          </a:xfrm>
        </p:spPr>
      </p:pic>
      <p:sp>
        <p:nvSpPr>
          <p:cNvPr id="6" name="TextBox 5"/>
          <p:cNvSpPr txBox="1"/>
          <p:nvPr/>
        </p:nvSpPr>
        <p:spPr>
          <a:xfrm>
            <a:off x="228600" y="2498711"/>
            <a:ext cx="8512404" cy="3354765"/>
          </a:xfrm>
          <a:prstGeom prst="rect">
            <a:avLst/>
          </a:prstGeom>
          <a:noFill/>
        </p:spPr>
        <p:txBody>
          <a:bodyPr wrap="square" rtlCol="0">
            <a:spAutoFit/>
          </a:bodyPr>
          <a:lstStyle/>
          <a:p>
            <a:pPr marL="233363" indent="-233363">
              <a:buFont typeface="Arial" pitchFamily="34" charset="0"/>
              <a:buChar char="•"/>
            </a:pPr>
            <a:r>
              <a:rPr lang="en-US" sz="2000" dirty="0">
                <a:latin typeface="Arial" panose="020B0604020202020204" pitchFamily="34" charset="0"/>
                <a:cs typeface="Arial" panose="020B0604020202020204" pitchFamily="34" charset="0"/>
              </a:rPr>
              <a:t>All that food isn’t coming from household waste. </a:t>
            </a:r>
            <a:r>
              <a:rPr lang="en-US" sz="2000" b="1" dirty="0">
                <a:latin typeface="Arial" panose="020B0604020202020204" pitchFamily="34" charset="0"/>
                <a:cs typeface="Arial" panose="020B0604020202020204" pitchFamily="34" charset="0"/>
              </a:rPr>
              <a:t>66 billion pounds </a:t>
            </a:r>
            <a:r>
              <a:rPr lang="en-US" sz="2000" dirty="0">
                <a:latin typeface="Arial" panose="020B0604020202020204" pitchFamily="34" charset="0"/>
                <a:cs typeface="Arial" panose="020B0604020202020204" pitchFamily="34" charset="0"/>
              </a:rPr>
              <a:t>is wasted by manufacturers, grocery stores and restaurants. </a:t>
            </a:r>
          </a:p>
          <a:p>
            <a:pPr marL="233363" indent="-233363">
              <a:buFont typeface="Arial" pitchFamily="34" charset="0"/>
              <a:buChar char="•"/>
            </a:pPr>
            <a:endParaRPr lang="en-US" sz="2000" dirty="0">
              <a:latin typeface="Arial" panose="020B0604020202020204" pitchFamily="34" charset="0"/>
              <a:cs typeface="Arial" panose="020B0604020202020204" pitchFamily="34" charset="0"/>
            </a:endParaRPr>
          </a:p>
          <a:p>
            <a:pPr marL="233363" indent="-233363">
              <a:buFont typeface="Arial" pitchFamily="34" charset="0"/>
              <a:buChar char="•"/>
            </a:pPr>
            <a:r>
              <a:rPr lang="en-US" sz="2000" b="1" dirty="0">
                <a:latin typeface="Arial" panose="020B0604020202020204" pitchFamily="34" charset="0"/>
                <a:cs typeface="Arial" panose="020B0604020202020204" pitchFamily="34" charset="0"/>
              </a:rPr>
              <a:t>24% of landfill volume is food waste</a:t>
            </a:r>
            <a:r>
              <a:rPr lang="en-US" sz="2000" dirty="0">
                <a:latin typeface="Arial" panose="020B0604020202020204" pitchFamily="34" charset="0"/>
                <a:cs typeface="Arial" panose="020B0604020202020204" pitchFamily="34" charset="0"/>
              </a:rPr>
              <a:t>. When food is disposed in a landfill it rots and becomes a significant source of methane - a potent greenhouse gas with 21 times the global warming potential of carbon dioxide. </a:t>
            </a:r>
          </a:p>
          <a:p>
            <a:pPr marL="233363" indent="-233363">
              <a:buFont typeface="Arial" pitchFamily="34" charset="0"/>
              <a:buChar char="•"/>
            </a:pPr>
            <a:endParaRPr lang="en-US" sz="2000" dirty="0">
              <a:latin typeface="Arial" panose="020B0604020202020204" pitchFamily="34" charset="0"/>
              <a:cs typeface="Arial" panose="020B0604020202020204" pitchFamily="34" charset="0"/>
            </a:endParaRPr>
          </a:p>
          <a:p>
            <a:pPr marL="233363" indent="-233363">
              <a:buFont typeface="Arial" pitchFamily="34" charset="0"/>
              <a:buChar char="•"/>
            </a:pPr>
            <a:r>
              <a:rPr lang="en-US" sz="2000" dirty="0">
                <a:latin typeface="Arial" panose="020B0604020202020204" pitchFamily="34" charset="0"/>
                <a:cs typeface="Arial" panose="020B0604020202020204" pitchFamily="34" charset="0"/>
              </a:rPr>
              <a:t>If we would reduce our food waste by just 20%, we could avoid </a:t>
            </a:r>
            <a:r>
              <a:rPr lang="en-US" sz="2000" b="1" dirty="0">
                <a:latin typeface="Arial" panose="020B0604020202020204" pitchFamily="34" charset="0"/>
                <a:cs typeface="Arial" panose="020B0604020202020204" pitchFamily="34" charset="0"/>
              </a:rPr>
              <a:t>18 million tons of greenhouse gas emissions.</a:t>
            </a:r>
          </a:p>
          <a:p>
            <a:pPr marL="233363" indent="-233363"/>
            <a:endParaRPr lang="en-US" sz="1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Who We Are:</a:t>
            </a:r>
          </a:p>
        </p:txBody>
      </p:sp>
      <p:sp>
        <p:nvSpPr>
          <p:cNvPr id="5" name="TextBox 4"/>
          <p:cNvSpPr txBox="1"/>
          <p:nvPr/>
        </p:nvSpPr>
        <p:spPr>
          <a:xfrm>
            <a:off x="197962" y="886120"/>
            <a:ext cx="8559539" cy="2031325"/>
          </a:xfrm>
          <a:prstGeom prst="rect">
            <a:avLst/>
          </a:prstGeom>
          <a:noFill/>
        </p:spPr>
        <p:txBody>
          <a:bodyPr wrap="square" rtlCol="0">
            <a:spAutoFit/>
          </a:bodyPr>
          <a:lstStyle/>
          <a:p>
            <a:pPr marL="228600" indent="-228600">
              <a:lnSpc>
                <a:spcPct val="90000"/>
              </a:lnSpc>
              <a:spcBef>
                <a:spcPts val="1000"/>
              </a:spcBef>
              <a:spcAft>
                <a:spcPts val="1200"/>
              </a:spcAft>
              <a:buFont typeface="Arial" pitchFamily="34" charset="0"/>
              <a:buChar char="•"/>
            </a:pPr>
            <a:r>
              <a:rPr lang="en-US" sz="2800" dirty="0">
                <a:latin typeface="Arial" panose="020B0604020202020204" pitchFamily="34" charset="0"/>
                <a:cs typeface="Arial" panose="020B0604020202020204" pitchFamily="34" charset="0"/>
              </a:rPr>
              <a:t>Harvesters was founded in Kansas City in 1979.  During its first eight months in operation, the new food bank distributed 155,000 pounds of food. Today, Harvesters distributes more than 63 million pounds of food annually.</a:t>
            </a:r>
          </a:p>
        </p:txBody>
      </p:sp>
      <p:pic>
        <p:nvPicPr>
          <p:cNvPr id="11" name="Content Placeholder 4" descr="021.JPG"/>
          <p:cNvPicPr>
            <a:picLocks noGrp="1" noChangeAspect="1"/>
          </p:cNvPicPr>
          <p:nvPr>
            <p:ph sz="half" idx="4294967295"/>
          </p:nvPr>
        </p:nvPicPr>
        <p:blipFill>
          <a:blip r:embed="rId3" cstate="print"/>
          <a:srcRect b="15339"/>
          <a:stretch>
            <a:fillRect/>
          </a:stretch>
        </p:blipFill>
        <p:spPr>
          <a:xfrm>
            <a:off x="528092" y="2815369"/>
            <a:ext cx="4307859" cy="2735331"/>
          </a:xfrm>
          <a:prstGeom prst="rect">
            <a:avLst/>
          </a:prstGeom>
        </p:spPr>
      </p:pic>
      <p:pic>
        <p:nvPicPr>
          <p:cNvPr id="12" name="Picture 11" descr="019.JPG"/>
          <p:cNvPicPr>
            <a:picLocks noChangeAspect="1"/>
          </p:cNvPicPr>
          <p:nvPr/>
        </p:nvPicPr>
        <p:blipFill>
          <a:blip r:embed="rId4" cstate="print"/>
          <a:srcRect t="10776" r="12069" b="6178"/>
          <a:stretch>
            <a:fillRect/>
          </a:stretch>
        </p:blipFill>
        <p:spPr>
          <a:xfrm>
            <a:off x="4920792" y="2846894"/>
            <a:ext cx="3846136" cy="272434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We Are:</a:t>
            </a:r>
          </a:p>
        </p:txBody>
      </p:sp>
      <p:sp>
        <p:nvSpPr>
          <p:cNvPr id="3" name="Content Placeholder 2"/>
          <p:cNvSpPr>
            <a:spLocks noGrp="1"/>
          </p:cNvSpPr>
          <p:nvPr>
            <p:ph sz="half" idx="10"/>
          </p:nvPr>
        </p:nvSpPr>
        <p:spPr>
          <a:xfrm>
            <a:off x="228600" y="882210"/>
            <a:ext cx="8415779" cy="2737684"/>
          </a:xfrm>
        </p:spPr>
        <p:txBody>
          <a:bodyPr/>
          <a:lstStyle/>
          <a:p>
            <a:r>
              <a:rPr lang="en-US" dirty="0">
                <a:latin typeface="Arial" panose="020B0604020202020204" pitchFamily="34" charset="0"/>
                <a:cs typeface="Arial" panose="020B0604020202020204" pitchFamily="34" charset="0"/>
              </a:rPr>
              <a:t>The Kansas Distribution Center in Topeka opened in October 2010 to strengthen services and increase the amount of food available to partner agencies in northeastern Kansas.</a:t>
            </a:r>
          </a:p>
          <a:p>
            <a:endParaRPr lang="en-US" dirty="0"/>
          </a:p>
        </p:txBody>
      </p:sp>
      <p:pic>
        <p:nvPicPr>
          <p:cNvPr id="6" name="Picture 5" descr="367.jpg"/>
          <p:cNvPicPr>
            <a:picLocks noChangeAspect="1"/>
          </p:cNvPicPr>
          <p:nvPr/>
        </p:nvPicPr>
        <p:blipFill>
          <a:blip r:embed="rId3" cstate="print"/>
          <a:stretch>
            <a:fillRect/>
          </a:stretch>
        </p:blipFill>
        <p:spPr>
          <a:xfrm>
            <a:off x="1079155" y="2556783"/>
            <a:ext cx="4109063" cy="2935046"/>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8061"/>
          <a:stretch/>
        </p:blipFill>
        <p:spPr>
          <a:xfrm>
            <a:off x="5365699" y="2556783"/>
            <a:ext cx="2394273" cy="293504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We Are:</a:t>
            </a:r>
          </a:p>
        </p:txBody>
      </p:sp>
      <p:sp>
        <p:nvSpPr>
          <p:cNvPr id="3" name="Content Placeholder 2"/>
          <p:cNvSpPr>
            <a:spLocks noGrp="1"/>
          </p:cNvSpPr>
          <p:nvPr>
            <p:ph sz="half" idx="10"/>
          </p:nvPr>
        </p:nvSpPr>
        <p:spPr>
          <a:xfrm>
            <a:off x="228600" y="882209"/>
            <a:ext cx="4428241" cy="4547217"/>
          </a:xfrm>
        </p:spPr>
        <p:txBody>
          <a:bodyPr/>
          <a:lstStyle/>
          <a:p>
            <a:pPr>
              <a:spcAft>
                <a:spcPts val="1800"/>
              </a:spcAft>
            </a:pPr>
            <a:r>
              <a:rPr lang="en-US" dirty="0">
                <a:latin typeface="Arial" panose="020B0604020202020204" pitchFamily="34" charset="0"/>
                <a:cs typeface="Arial" panose="020B0604020202020204" pitchFamily="34" charset="0"/>
              </a:rPr>
              <a:t>Harvesters is a member of Feeding America</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 nationwide network of more than 200 food banks. </a:t>
            </a:r>
          </a:p>
          <a:p>
            <a:pPr>
              <a:spcAft>
                <a:spcPts val="1800"/>
              </a:spcAft>
            </a:pPr>
            <a:r>
              <a:rPr lang="en-US" dirty="0">
                <a:latin typeface="Arial" panose="020B0604020202020204" pitchFamily="34" charset="0"/>
                <a:cs typeface="Arial" panose="020B0604020202020204" pitchFamily="34" charset="0"/>
              </a:rPr>
              <a:t>In 2011, Harvesters was Feeding America’s Food Bank of the Year.</a:t>
            </a:r>
          </a:p>
          <a:p>
            <a:endParaRPr lang="en-US" dirty="0"/>
          </a:p>
        </p:txBody>
      </p:sp>
      <p:pic>
        <p:nvPicPr>
          <p:cNvPr id="5" name="Content Placeholder 4" descr="MFA_LOGO_4cp.png"/>
          <p:cNvPicPr>
            <a:picLocks noGrp="1" noChangeAspect="1"/>
          </p:cNvPicPr>
          <p:nvPr>
            <p:ph sz="half" idx="11"/>
          </p:nvPr>
        </p:nvPicPr>
        <p:blipFill>
          <a:blip r:embed="rId3" cstate="print"/>
          <a:stretch>
            <a:fillRect/>
          </a:stretch>
        </p:blipFill>
        <p:spPr>
          <a:xfrm>
            <a:off x="4524617" y="1346002"/>
            <a:ext cx="4472367" cy="2236184"/>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We Are:</a:t>
            </a:r>
          </a:p>
        </p:txBody>
      </p:sp>
      <p:sp>
        <p:nvSpPr>
          <p:cNvPr id="3" name="Content Placeholder 2"/>
          <p:cNvSpPr>
            <a:spLocks noGrp="1"/>
          </p:cNvSpPr>
          <p:nvPr>
            <p:ph sz="half" idx="10"/>
          </p:nvPr>
        </p:nvSpPr>
        <p:spPr>
          <a:xfrm>
            <a:off x="219173" y="863355"/>
            <a:ext cx="6055791" cy="2760689"/>
          </a:xfrm>
        </p:spPr>
        <p:txBody>
          <a:bodyPr/>
          <a:lstStyle/>
          <a:p>
            <a:r>
              <a:rPr lang="en-US" b="1" i="1" dirty="0">
                <a:latin typeface="Arial" panose="020B0604020202020204" pitchFamily="34" charset="0"/>
                <a:cs typeface="Arial" pitchFamily="34" charset="0"/>
              </a:rPr>
              <a:t>Mission</a:t>
            </a:r>
          </a:p>
          <a:p>
            <a:pPr marL="457200" lvl="1" indent="0">
              <a:spcBef>
                <a:spcPts val="600"/>
              </a:spcBef>
              <a:buNone/>
            </a:pPr>
            <a:r>
              <a:rPr lang="en-US" dirty="0">
                <a:latin typeface="Arial" panose="020B0604020202020204" pitchFamily="34" charset="0"/>
                <a:cs typeface="Arial" panose="020B0604020202020204" pitchFamily="34" charset="0"/>
              </a:rPr>
              <a:t>Harvesters mobilizes the power of our community to create equitable access to nutritious food and address the root causes and impact of hunger.</a:t>
            </a:r>
          </a:p>
        </p:txBody>
      </p:sp>
      <p:sp>
        <p:nvSpPr>
          <p:cNvPr id="4" name="Content Placeholder 3"/>
          <p:cNvSpPr>
            <a:spLocks noGrp="1"/>
          </p:cNvSpPr>
          <p:nvPr>
            <p:ph sz="half" idx="11"/>
          </p:nvPr>
        </p:nvSpPr>
        <p:spPr>
          <a:xfrm>
            <a:off x="4572000" y="3429000"/>
            <a:ext cx="4523099" cy="1805382"/>
          </a:xfrm>
        </p:spPr>
        <p:txBody>
          <a:bodyPr/>
          <a:lstStyle/>
          <a:p>
            <a:r>
              <a:rPr lang="en-US" b="1" i="1" dirty="0">
                <a:latin typeface="Arial" panose="020B0604020202020204" pitchFamily="34" charset="0"/>
                <a:cs typeface="Arial" pitchFamily="34" charset="0"/>
              </a:rPr>
              <a:t>Vision</a:t>
            </a:r>
            <a:endParaRPr lang="en-US" sz="2400" dirty="0">
              <a:latin typeface="Arial" panose="020B0604020202020204" pitchFamily="34" charset="0"/>
              <a:cs typeface="Arial" pitchFamily="34" charset="0"/>
            </a:endParaRPr>
          </a:p>
          <a:p>
            <a:pPr marL="0" indent="0">
              <a:buNone/>
            </a:pPr>
            <a:r>
              <a:rPr lang="en-US" sz="2400" dirty="0">
                <a:latin typeface="Arial" panose="020B0604020202020204" pitchFamily="34" charset="0"/>
                <a:cs typeface="Arial" pitchFamily="34" charset="0"/>
              </a:rPr>
              <a:t>     A healthy thriving community where no one is hungry.</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906" y="3083791"/>
            <a:ext cx="3518452" cy="2345635"/>
          </a:xfrm>
          <a:prstGeom prst="rect">
            <a:avLst/>
          </a:prstGeom>
        </p:spPr>
      </p:pic>
    </p:spTree>
    <p:extLst>
      <p:ext uri="{BB962C8B-B14F-4D97-AF65-F5344CB8AC3E}">
        <p14:creationId xmlns:p14="http://schemas.microsoft.com/office/powerpoint/2010/main" val="3100946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arvesters_ServiceArea2014.jpg"/>
          <p:cNvPicPr>
            <a:picLocks noGrp="1" noChangeAspect="1"/>
          </p:cNvPicPr>
          <p:nvPr>
            <p:ph sz="quarter" idx="10"/>
          </p:nvPr>
        </p:nvPicPr>
        <p:blipFill>
          <a:blip r:embed="rId3" cstate="print"/>
          <a:srcRect b="3955"/>
          <a:stretch>
            <a:fillRect/>
          </a:stretch>
        </p:blipFill>
        <p:spPr>
          <a:xfrm>
            <a:off x="989814" y="398001"/>
            <a:ext cx="6881567" cy="5107252"/>
          </a:xfrm>
        </p:spPr>
      </p:pic>
      <p:sp>
        <p:nvSpPr>
          <p:cNvPr id="3" name="Title 2"/>
          <p:cNvSpPr>
            <a:spLocks noGrp="1"/>
          </p:cNvSpPr>
          <p:nvPr>
            <p:ph type="title"/>
          </p:nvPr>
        </p:nvSpPr>
        <p:spPr/>
        <p:txBody>
          <a:bodyPr/>
          <a:lstStyle/>
          <a:p>
            <a:r>
              <a:rPr lang="en-US" dirty="0"/>
              <a:t>Who We Serve: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We Serve:</a:t>
            </a:r>
          </a:p>
        </p:txBody>
      </p:sp>
      <p:sp>
        <p:nvSpPr>
          <p:cNvPr id="3" name="Content Placeholder 2"/>
          <p:cNvSpPr>
            <a:spLocks noGrp="1"/>
          </p:cNvSpPr>
          <p:nvPr>
            <p:ph sz="half" idx="10"/>
          </p:nvPr>
        </p:nvSpPr>
        <p:spPr>
          <a:xfrm>
            <a:off x="228600" y="882209"/>
            <a:ext cx="8388626" cy="4547217"/>
          </a:xfrm>
        </p:spPr>
        <p:txBody>
          <a:bodyPr>
            <a:normAutofit/>
          </a:bodyPr>
          <a:lstStyle/>
          <a:p>
            <a:r>
              <a:rPr lang="en-US" dirty="0">
                <a:latin typeface="Arial" panose="020B0604020202020204" pitchFamily="34" charset="0"/>
                <a:cs typeface="Arial" panose="020B0604020202020204" pitchFamily="34" charset="0"/>
              </a:rPr>
              <a:t>Harvesters provides food to more than 760 nonprofit agencies in 26 counties: </a:t>
            </a:r>
          </a:p>
          <a:p>
            <a:pPr lvl="1">
              <a:spcBef>
                <a:spcPts val="1000"/>
              </a:spcBef>
            </a:pPr>
            <a:r>
              <a:rPr lang="en-US" dirty="0">
                <a:latin typeface="Arial" panose="020B0604020202020204" pitchFamily="34" charset="0"/>
                <a:cs typeface="Arial" panose="020B0604020202020204" pitchFamily="34" charset="0"/>
              </a:rPr>
              <a:t>10 northwestern Missouri counties </a:t>
            </a:r>
          </a:p>
          <a:p>
            <a:pPr lvl="1">
              <a:spcBef>
                <a:spcPts val="1000"/>
              </a:spcBef>
            </a:pPr>
            <a:r>
              <a:rPr lang="en-US" dirty="0">
                <a:latin typeface="Arial" panose="020B0604020202020204" pitchFamily="34" charset="0"/>
                <a:cs typeface="Arial" panose="020B0604020202020204" pitchFamily="34" charset="0"/>
              </a:rPr>
              <a:t>16 northeastern Kansas counties.</a:t>
            </a:r>
          </a:p>
          <a:p>
            <a:r>
              <a:rPr lang="en-US" dirty="0">
                <a:latin typeface="Arial" panose="020B0604020202020204" pitchFamily="34" charset="0"/>
                <a:cs typeface="Arial" panose="020B0604020202020204" pitchFamily="34" charset="0"/>
              </a:rPr>
              <a:t>Agencies include:</a:t>
            </a:r>
          </a:p>
          <a:p>
            <a:pPr lvl="1"/>
            <a:r>
              <a:rPr lang="en-US" dirty="0">
                <a:latin typeface="Arial" panose="020B0604020202020204" pitchFamily="34" charset="0"/>
                <a:cs typeface="Arial" panose="020B0604020202020204" pitchFamily="34" charset="0"/>
              </a:rPr>
              <a:t>Pantries</a:t>
            </a:r>
          </a:p>
          <a:p>
            <a:pPr lvl="1"/>
            <a:r>
              <a:rPr lang="en-US" dirty="0">
                <a:latin typeface="Arial" panose="020B0604020202020204" pitchFamily="34" charset="0"/>
                <a:cs typeface="Arial" panose="020B0604020202020204" pitchFamily="34" charset="0"/>
              </a:rPr>
              <a:t>Shelters</a:t>
            </a:r>
          </a:p>
          <a:p>
            <a:pPr lvl="1"/>
            <a:r>
              <a:rPr lang="en-US" dirty="0">
                <a:latin typeface="Arial" panose="020B0604020202020204" pitchFamily="34" charset="0"/>
                <a:cs typeface="Arial" panose="020B0604020202020204" pitchFamily="34" charset="0"/>
              </a:rPr>
              <a:t>Kitchens</a:t>
            </a:r>
          </a:p>
          <a:p>
            <a:pPr lvl="1">
              <a:spcBef>
                <a:spcPts val="1000"/>
              </a:spcBef>
            </a:pPr>
            <a:endParaRPr lang="en-US" sz="2800" dirty="0">
              <a:cs typeface="Arial"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2078" y="1421645"/>
            <a:ext cx="2683566" cy="201267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4614" y="3130824"/>
            <a:ext cx="2951921" cy="2213941"/>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2079" y="3561161"/>
            <a:ext cx="2683566" cy="178876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926</TotalTime>
  <Words>3564</Words>
  <Application>Microsoft Office PowerPoint</Application>
  <PresentationFormat>On-screen Show (4:3)</PresentationFormat>
  <Paragraphs>291</Paragraphs>
  <Slides>26</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Hunger Knows  No Boundaries</vt:lpstr>
      <vt:lpstr>The Stark Reality:</vt:lpstr>
      <vt:lpstr>Food Waste</vt:lpstr>
      <vt:lpstr>Who We Are:</vt:lpstr>
      <vt:lpstr>Who We Are:</vt:lpstr>
      <vt:lpstr>Who We Are:</vt:lpstr>
      <vt:lpstr>Who We Are:</vt:lpstr>
      <vt:lpstr>Who We Serve:</vt:lpstr>
      <vt:lpstr>Who We Serve:</vt:lpstr>
      <vt:lpstr>What We Do:</vt:lpstr>
      <vt:lpstr>What We Do:</vt:lpstr>
      <vt:lpstr>Feeding Children:</vt:lpstr>
      <vt:lpstr>Feeding Children:</vt:lpstr>
      <vt:lpstr>Feeding Seniors:</vt:lpstr>
      <vt:lpstr>Feeding Families:</vt:lpstr>
      <vt:lpstr>Promoting Healthy Eating:</vt:lpstr>
      <vt:lpstr>Intersection of Hunger and Health</vt:lpstr>
      <vt:lpstr>Disaster Relief:</vt:lpstr>
      <vt:lpstr>Demonstration Garden:</vt:lpstr>
      <vt:lpstr>Where the Food Comes From:</vt:lpstr>
      <vt:lpstr>Where the Food Goes:</vt:lpstr>
      <vt:lpstr>How You Can Help:</vt:lpstr>
      <vt:lpstr>How You Can Help:</vt:lpstr>
      <vt:lpstr>How You Can Help:</vt:lpstr>
      <vt:lpstr>How You Can Help:</vt:lpstr>
      <vt:lpstr>How You Can Help:</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Kline</dc:creator>
  <cp:lastModifiedBy>Sarah Biles</cp:lastModifiedBy>
  <cp:revision>88</cp:revision>
  <dcterms:created xsi:type="dcterms:W3CDTF">2015-12-09T15:50:00Z</dcterms:created>
  <dcterms:modified xsi:type="dcterms:W3CDTF">2023-10-09T16:51:39Z</dcterms:modified>
</cp:coreProperties>
</file>