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5"/>
  </p:sldMasterIdLst>
  <p:notesMasterIdLst>
    <p:notesMasterId r:id="rId32"/>
  </p:notesMasterIdLst>
  <p:handoutMasterIdLst>
    <p:handoutMasterId r:id="rId33"/>
  </p:handoutMasterIdLst>
  <p:sldIdLst>
    <p:sldId id="307" r:id="rId6"/>
    <p:sldId id="269" r:id="rId7"/>
    <p:sldId id="286" r:id="rId8"/>
    <p:sldId id="289" r:id="rId9"/>
    <p:sldId id="313" r:id="rId10"/>
    <p:sldId id="314" r:id="rId11"/>
    <p:sldId id="305" r:id="rId12"/>
    <p:sldId id="322" r:id="rId13"/>
    <p:sldId id="315" r:id="rId14"/>
    <p:sldId id="317" r:id="rId15"/>
    <p:sldId id="321" r:id="rId16"/>
    <p:sldId id="318" r:id="rId17"/>
    <p:sldId id="274" r:id="rId18"/>
    <p:sldId id="319" r:id="rId19"/>
    <p:sldId id="294" r:id="rId20"/>
    <p:sldId id="290" r:id="rId21"/>
    <p:sldId id="291" r:id="rId22"/>
    <p:sldId id="292" r:id="rId23"/>
    <p:sldId id="295" r:id="rId24"/>
    <p:sldId id="296" r:id="rId25"/>
    <p:sldId id="293" r:id="rId26"/>
    <p:sldId id="310" r:id="rId27"/>
    <p:sldId id="303" r:id="rId28"/>
    <p:sldId id="311" r:id="rId29"/>
    <p:sldId id="316" r:id="rId30"/>
    <p:sldId id="312" r:id="rId31"/>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4" autoAdjust="0"/>
    <p:restoredTop sz="72027" autoAdjust="0"/>
  </p:normalViewPr>
  <p:slideViewPr>
    <p:cSldViewPr>
      <p:cViewPr varScale="1">
        <p:scale>
          <a:sx n="82" d="100"/>
          <a:sy n="82" d="100"/>
        </p:scale>
        <p:origin x="2454" y="96"/>
      </p:cViewPr>
      <p:guideLst>
        <p:guide orient="horz" pos="2160"/>
        <p:guide pos="2880"/>
      </p:guideLst>
    </p:cSldViewPr>
  </p:slideViewPr>
  <p:outlineViewPr>
    <p:cViewPr>
      <p:scale>
        <a:sx n="33" d="100"/>
        <a:sy n="33" d="100"/>
      </p:scale>
      <p:origin x="48" y="13853"/>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3893" tIns="46946" rIns="93893" bIns="46946" numCol="1" anchor="t" anchorCtr="0" compatLnSpc="1">
            <a:prstTxWarp prst="textNoShape">
              <a:avLst/>
            </a:prstTxWarp>
          </a:bodyPr>
          <a:lstStyle>
            <a:lvl1pPr defTabSz="938194" eaLnBrk="1" hangingPunct="1">
              <a:defRPr sz="1200"/>
            </a:lvl1pPr>
          </a:lstStyle>
          <a:p>
            <a:pPr>
              <a:defRPr/>
            </a:pPr>
            <a:endParaRPr lang="en-US" dirty="0"/>
          </a:p>
        </p:txBody>
      </p:sp>
      <p:sp>
        <p:nvSpPr>
          <p:cNvPr id="60419" name="Rectangle 3"/>
          <p:cNvSpPr>
            <a:spLocks noGrp="1" noChangeArrowheads="1"/>
          </p:cNvSpPr>
          <p:nvPr>
            <p:ph type="dt" sz="quarter" idx="1"/>
          </p:nvPr>
        </p:nvSpPr>
        <p:spPr bwMode="auto">
          <a:xfrm>
            <a:off x="4023093" y="0"/>
            <a:ext cx="3077739" cy="469745"/>
          </a:xfrm>
          <a:prstGeom prst="rect">
            <a:avLst/>
          </a:prstGeom>
          <a:noFill/>
          <a:ln w="9525">
            <a:noFill/>
            <a:miter lim="800000"/>
            <a:headEnd/>
            <a:tailEnd/>
          </a:ln>
          <a:effectLst/>
        </p:spPr>
        <p:txBody>
          <a:bodyPr vert="horz" wrap="square" lIns="93893" tIns="46946" rIns="93893" bIns="46946" numCol="1" anchor="t" anchorCtr="0" compatLnSpc="1">
            <a:prstTxWarp prst="textNoShape">
              <a:avLst/>
            </a:prstTxWarp>
          </a:bodyPr>
          <a:lstStyle>
            <a:lvl1pPr algn="r" defTabSz="938194" eaLnBrk="1" hangingPunct="1">
              <a:defRPr sz="1200"/>
            </a:lvl1pPr>
          </a:lstStyle>
          <a:p>
            <a:pPr>
              <a:defRPr/>
            </a:pPr>
            <a:endParaRPr lang="en-US" dirty="0"/>
          </a:p>
        </p:txBody>
      </p:sp>
      <p:sp>
        <p:nvSpPr>
          <p:cNvPr id="60420" name="Rectangle 4"/>
          <p:cNvSpPr>
            <a:spLocks noGrp="1" noChangeArrowheads="1"/>
          </p:cNvSpPr>
          <p:nvPr>
            <p:ph type="ftr" sz="quarter" idx="2"/>
          </p:nvPr>
        </p:nvSpPr>
        <p:spPr bwMode="auto">
          <a:xfrm>
            <a:off x="0" y="8917127"/>
            <a:ext cx="3077739" cy="469745"/>
          </a:xfrm>
          <a:prstGeom prst="rect">
            <a:avLst/>
          </a:prstGeom>
          <a:noFill/>
          <a:ln w="9525">
            <a:noFill/>
            <a:miter lim="800000"/>
            <a:headEnd/>
            <a:tailEnd/>
          </a:ln>
          <a:effectLst/>
        </p:spPr>
        <p:txBody>
          <a:bodyPr vert="horz" wrap="square" lIns="93893" tIns="46946" rIns="93893" bIns="46946" numCol="1" anchor="b" anchorCtr="0" compatLnSpc="1">
            <a:prstTxWarp prst="textNoShape">
              <a:avLst/>
            </a:prstTxWarp>
          </a:bodyPr>
          <a:lstStyle>
            <a:lvl1pPr defTabSz="938194" eaLnBrk="1" hangingPunct="1">
              <a:defRPr sz="1200"/>
            </a:lvl1pPr>
          </a:lstStyle>
          <a:p>
            <a:pPr>
              <a:defRPr/>
            </a:pPr>
            <a:endParaRPr lang="en-US" dirty="0"/>
          </a:p>
        </p:txBody>
      </p:sp>
      <p:sp>
        <p:nvSpPr>
          <p:cNvPr id="60421" name="Rectangle 5"/>
          <p:cNvSpPr>
            <a:spLocks noGrp="1" noChangeArrowheads="1"/>
          </p:cNvSpPr>
          <p:nvPr>
            <p:ph type="sldNum" sz="quarter" idx="3"/>
          </p:nvPr>
        </p:nvSpPr>
        <p:spPr bwMode="auto">
          <a:xfrm>
            <a:off x="4023093" y="8917127"/>
            <a:ext cx="3077739" cy="469745"/>
          </a:xfrm>
          <a:prstGeom prst="rect">
            <a:avLst/>
          </a:prstGeom>
          <a:noFill/>
          <a:ln w="9525">
            <a:noFill/>
            <a:miter lim="800000"/>
            <a:headEnd/>
            <a:tailEnd/>
          </a:ln>
          <a:effectLst/>
        </p:spPr>
        <p:txBody>
          <a:bodyPr vert="horz" wrap="square" lIns="93893" tIns="46946" rIns="93893" bIns="46946" numCol="1" anchor="b" anchorCtr="0" compatLnSpc="1">
            <a:prstTxWarp prst="textNoShape">
              <a:avLst/>
            </a:prstTxWarp>
          </a:bodyPr>
          <a:lstStyle>
            <a:lvl1pPr algn="r" defTabSz="938194" eaLnBrk="1" hangingPunct="1">
              <a:defRPr sz="1200"/>
            </a:lvl1pPr>
          </a:lstStyle>
          <a:p>
            <a:pPr>
              <a:defRPr/>
            </a:pPr>
            <a:fld id="{B91DFE45-FF5C-4A4B-8ABE-2BF2E79910E4}" type="slidenum">
              <a:rPr lang="en-US"/>
              <a:pPr>
                <a:defRPr/>
              </a:pPr>
              <a:t>‹#›</a:t>
            </a:fld>
            <a:endParaRPr lang="en-US" dirty="0"/>
          </a:p>
        </p:txBody>
      </p:sp>
    </p:spTree>
    <p:extLst>
      <p:ext uri="{BB962C8B-B14F-4D97-AF65-F5344CB8AC3E}">
        <p14:creationId xmlns:p14="http://schemas.microsoft.com/office/powerpoint/2010/main" val="199954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745"/>
          </a:xfrm>
          <a:prstGeom prst="rect">
            <a:avLst/>
          </a:prstGeom>
        </p:spPr>
        <p:txBody>
          <a:bodyPr vert="horz" lIns="90823" tIns="45412" rIns="90823" bIns="45412" rtlCol="0"/>
          <a:lstStyle>
            <a:lvl1pPr algn="l">
              <a:defRPr sz="1200"/>
            </a:lvl1pPr>
          </a:lstStyle>
          <a:p>
            <a:pPr>
              <a:defRPr/>
            </a:pPr>
            <a:endParaRPr lang="en-US" dirty="0"/>
          </a:p>
        </p:txBody>
      </p:sp>
      <p:sp>
        <p:nvSpPr>
          <p:cNvPr id="3" name="Date Placeholder 2"/>
          <p:cNvSpPr>
            <a:spLocks noGrp="1"/>
          </p:cNvSpPr>
          <p:nvPr>
            <p:ph type="dt" idx="1"/>
          </p:nvPr>
        </p:nvSpPr>
        <p:spPr>
          <a:xfrm>
            <a:off x="4023093" y="0"/>
            <a:ext cx="3077739" cy="469745"/>
          </a:xfrm>
          <a:prstGeom prst="rect">
            <a:avLst/>
          </a:prstGeom>
        </p:spPr>
        <p:txBody>
          <a:bodyPr vert="horz" lIns="90823" tIns="45412" rIns="90823" bIns="45412" rtlCol="0"/>
          <a:lstStyle>
            <a:lvl1pPr algn="r">
              <a:defRPr sz="1200"/>
            </a:lvl1pPr>
          </a:lstStyle>
          <a:p>
            <a:pPr>
              <a:defRPr/>
            </a:pPr>
            <a:fld id="{7D0D98FB-7863-43F5-9B87-6D1CABE55B51}" type="datetimeFigureOut">
              <a:rPr lang="en-US"/>
              <a:pPr>
                <a:defRPr/>
              </a:pPr>
              <a:t>1/20/2020</a:t>
            </a:fld>
            <a:endParaRPr lang="en-US" dirty="0"/>
          </a:p>
        </p:txBody>
      </p:sp>
      <p:sp>
        <p:nvSpPr>
          <p:cNvPr id="4" name="Slide Image Placeholder 3"/>
          <p:cNvSpPr>
            <a:spLocks noGrp="1" noRot="1" noChangeAspect="1"/>
          </p:cNvSpPr>
          <p:nvPr>
            <p:ph type="sldImg" idx="2"/>
          </p:nvPr>
        </p:nvSpPr>
        <p:spPr>
          <a:xfrm>
            <a:off x="1206500" y="706438"/>
            <a:ext cx="4689475" cy="3517900"/>
          </a:xfrm>
          <a:prstGeom prst="rect">
            <a:avLst/>
          </a:prstGeom>
          <a:noFill/>
          <a:ln w="12700">
            <a:solidFill>
              <a:prstClr val="black"/>
            </a:solidFill>
          </a:ln>
        </p:spPr>
        <p:txBody>
          <a:bodyPr vert="horz" lIns="90823" tIns="45412" rIns="90823" bIns="45412" rtlCol="0" anchor="ctr"/>
          <a:lstStyle/>
          <a:p>
            <a:pPr lvl="0"/>
            <a:endParaRPr lang="en-US" noProof="0" dirty="0"/>
          </a:p>
        </p:txBody>
      </p:sp>
      <p:sp>
        <p:nvSpPr>
          <p:cNvPr id="5" name="Notes Placeholder 4"/>
          <p:cNvSpPr>
            <a:spLocks noGrp="1"/>
          </p:cNvSpPr>
          <p:nvPr>
            <p:ph type="body" sz="quarter" idx="3"/>
          </p:nvPr>
        </p:nvSpPr>
        <p:spPr>
          <a:xfrm>
            <a:off x="710248" y="4460168"/>
            <a:ext cx="5681980" cy="4224493"/>
          </a:xfrm>
          <a:prstGeom prst="rect">
            <a:avLst/>
          </a:prstGeom>
        </p:spPr>
        <p:txBody>
          <a:bodyPr vert="horz" lIns="90823" tIns="45412" rIns="90823" bIns="4541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127"/>
            <a:ext cx="3077739" cy="469745"/>
          </a:xfrm>
          <a:prstGeom prst="rect">
            <a:avLst/>
          </a:prstGeom>
        </p:spPr>
        <p:txBody>
          <a:bodyPr vert="horz" lIns="90823" tIns="45412" rIns="90823" bIns="4541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023093" y="8917127"/>
            <a:ext cx="3077739" cy="469745"/>
          </a:xfrm>
          <a:prstGeom prst="rect">
            <a:avLst/>
          </a:prstGeom>
        </p:spPr>
        <p:txBody>
          <a:bodyPr vert="horz" lIns="90823" tIns="45412" rIns="90823" bIns="45412" rtlCol="0" anchor="b"/>
          <a:lstStyle>
            <a:lvl1pPr algn="r">
              <a:defRPr sz="1200"/>
            </a:lvl1pPr>
          </a:lstStyle>
          <a:p>
            <a:pPr>
              <a:defRPr/>
            </a:pPr>
            <a:fld id="{B638364E-D83C-4B9E-8897-8E9D4EE74B0A}" type="slidenum">
              <a:rPr lang="en-US"/>
              <a:pPr>
                <a:defRPr/>
              </a:pPr>
              <a:t>‹#›</a:t>
            </a:fld>
            <a:endParaRPr lang="en-US" dirty="0"/>
          </a:p>
        </p:txBody>
      </p:sp>
    </p:spTree>
    <p:extLst>
      <p:ext uri="{BB962C8B-B14F-4D97-AF65-F5344CB8AC3E}">
        <p14:creationId xmlns:p14="http://schemas.microsoft.com/office/powerpoint/2010/main" val="2752682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01.safelinks.protection.outlook.com/?url=https://www.fns.usda.gov/snap/eligibility&amp;data=02|01|reordatp@bv.com|adbea6adc2f74be5d03608d594eebb2f|7a53b4fce87d4c4699720570ac271b27|0|0|636578676281055937&amp;sdata=H07PeCX52Awvld9Mt0MFCYl5HVLgMOPJE85GXBA2uwY%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and Introductions </a:t>
            </a:r>
            <a:r>
              <a:rPr lang="en-US" dirty="0"/>
              <a:t>(Slide #1)</a:t>
            </a:r>
          </a:p>
          <a:p>
            <a:pPr lvl="0"/>
            <a:r>
              <a:rPr lang="en-US" dirty="0"/>
              <a:t>Welcome to “The Lunch Challenge.” Thank you for coming and spending part of you day at Harvesters. My name is --------------------- and I will be your facilitator today.” </a:t>
            </a:r>
          </a:p>
          <a:p>
            <a:pPr lvl="0"/>
            <a:endParaRPr lang="en-US" dirty="0"/>
          </a:p>
          <a:p>
            <a:pPr lvl="0"/>
            <a:r>
              <a:rPr lang="en-US" dirty="0"/>
              <a:t>Describe your role with Harvesters. </a:t>
            </a:r>
          </a:p>
          <a:p>
            <a:pPr lvl="0"/>
            <a:endParaRPr lang="en-US" dirty="0"/>
          </a:p>
          <a:p>
            <a:pPr lvl="0"/>
            <a:r>
              <a:rPr lang="en-US" dirty="0"/>
              <a:t>Introduce Judges, Harvesters Staff/AmeriCorps helping, etc. </a:t>
            </a:r>
          </a:p>
          <a:p>
            <a:pPr lvl="0"/>
            <a:endParaRPr lang="en-US" dirty="0"/>
          </a:p>
          <a:p>
            <a:pPr lvl="0"/>
            <a:r>
              <a:rPr lang="en-US" dirty="0"/>
              <a:t>Have teams introduce themselves (locations, number of employees, what they do and why they are here).</a:t>
            </a:r>
          </a:p>
          <a:p>
            <a:endParaRPr lang="en-US" dirty="0"/>
          </a:p>
        </p:txBody>
      </p:sp>
      <p:sp>
        <p:nvSpPr>
          <p:cNvPr id="4" name="Slide Number Placeholder 3"/>
          <p:cNvSpPr>
            <a:spLocks noGrp="1"/>
          </p:cNvSpPr>
          <p:nvPr>
            <p:ph type="sldNum" sz="quarter" idx="10"/>
          </p:nvPr>
        </p:nvSpPr>
        <p:spPr/>
        <p:txBody>
          <a:bodyPr/>
          <a:lstStyle/>
          <a:p>
            <a:fld id="{F6BF5F6C-9FA6-4397-BAC2-1C4BE614BB5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8005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side note, for a family of 4, recommended 2017 </a:t>
            </a:r>
            <a:r>
              <a:rPr lang="en-US" b="1" baseline="0" dirty="0"/>
              <a:t>weekly</a:t>
            </a:r>
            <a:r>
              <a:rPr lang="en-US" baseline="0" dirty="0"/>
              <a:t> food budget using the My Pyramid food intake and other guidelines developed by the USDA is as follows:</a:t>
            </a:r>
          </a:p>
          <a:p>
            <a:endParaRPr lang="en-US" baseline="0" dirty="0"/>
          </a:p>
          <a:p>
            <a:r>
              <a:rPr lang="en-US" baseline="0" dirty="0"/>
              <a:t>Moderate Budget = $241.80 ($1,050 per month)</a:t>
            </a:r>
          </a:p>
          <a:p>
            <a:r>
              <a:rPr lang="en-US" baseline="0" dirty="0"/>
              <a:t>Low Budget = $193.60 ($840 per month)</a:t>
            </a:r>
          </a:p>
          <a:p>
            <a:r>
              <a:rPr lang="en-US" baseline="0" dirty="0"/>
              <a:t>Thrifty = $147.30 ($640 per month).</a:t>
            </a:r>
          </a:p>
          <a:p>
            <a:endParaRPr lang="en-US" baseline="0" dirty="0"/>
          </a:p>
          <a:p>
            <a:r>
              <a:rPr lang="en-US" baseline="0" dirty="0"/>
              <a:t>The weekly budgets assume that all meals and snacks for a family of four are prepared at home. </a:t>
            </a:r>
          </a:p>
          <a:p>
            <a:endParaRPr lang="en-US" baseline="0" dirty="0"/>
          </a:p>
          <a:p>
            <a:r>
              <a:rPr lang="en-US" baseline="0" dirty="0"/>
              <a:t>How does your family’s weekly food spending compare (home cooked meals, take-out, restaurants).  </a:t>
            </a:r>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10</a:t>
            </a:fld>
            <a:endParaRPr lang="en-US" dirty="0"/>
          </a:p>
        </p:txBody>
      </p:sp>
    </p:spTree>
    <p:extLst>
      <p:ext uri="{BB962C8B-B14F-4D97-AF65-F5344CB8AC3E}">
        <p14:creationId xmlns:p14="http://schemas.microsoft.com/office/powerpoint/2010/main" val="333366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If</a:t>
            </a:r>
            <a:r>
              <a:rPr lang="en-US" baseline="0" dirty="0"/>
              <a:t> you do the math for those who are eligible for SNAP benefits, you will note that it each person’s benefit is about $50 to $100 per month.  Not a great deal of money when you are trying to prepare 3 nutritious meals per day. </a:t>
            </a:r>
          </a:p>
          <a:p>
            <a:endParaRPr lang="en-US" baseline="0" dirty="0"/>
          </a:p>
          <a:p>
            <a:r>
              <a:rPr lang="en-US" baseline="0" dirty="0"/>
              <a:t>How does your family’s weekly spend compare??</a:t>
            </a:r>
          </a:p>
          <a:p>
            <a:endParaRPr lang="en-US" baseline="0" dirty="0"/>
          </a:p>
          <a:p>
            <a:r>
              <a:rPr lang="en-US" baseline="0" dirty="0"/>
              <a:t>===================</a:t>
            </a:r>
          </a:p>
          <a:p>
            <a:r>
              <a:rPr lang="en-US" baseline="0" dirty="0"/>
              <a:t>There are many considerations/requirements to be met in order to be eligible for SNAP Benefits:  Some of these include:</a:t>
            </a:r>
          </a:p>
          <a:p>
            <a:r>
              <a:rPr lang="en-US" baseline="0" dirty="0"/>
              <a:t> </a:t>
            </a:r>
          </a:p>
          <a:p>
            <a:r>
              <a:rPr lang="en-US" sz="1200" kern="1200" dirty="0">
                <a:solidFill>
                  <a:schemeClr val="tx1"/>
                </a:solidFill>
                <a:effectLst/>
                <a:latin typeface="+mn-lt"/>
                <a:ea typeface="+mn-ea"/>
                <a:cs typeface="+mn-cs"/>
              </a:rPr>
              <a:t>Household size</a:t>
            </a:r>
          </a:p>
          <a:p>
            <a:r>
              <a:rPr lang="en-US" sz="1200" kern="1200" dirty="0">
                <a:solidFill>
                  <a:schemeClr val="tx1"/>
                </a:solidFill>
                <a:effectLst/>
                <a:latin typeface="+mn-lt"/>
                <a:ea typeface="+mn-ea"/>
                <a:cs typeface="+mn-cs"/>
              </a:rPr>
              <a:t>Household resources, i.e., cash. bank balance</a:t>
            </a:r>
          </a:p>
          <a:p>
            <a:r>
              <a:rPr lang="en-US" sz="1200" kern="1200" dirty="0">
                <a:solidFill>
                  <a:schemeClr val="tx1"/>
                </a:solidFill>
                <a:effectLst/>
                <a:latin typeface="+mn-lt"/>
                <a:ea typeface="+mn-ea"/>
                <a:cs typeface="+mn-cs"/>
              </a:rPr>
              <a:t>Vehicles, valued over $4650</a:t>
            </a:r>
          </a:p>
          <a:p>
            <a:r>
              <a:rPr lang="en-US" sz="1200" kern="1200" dirty="0">
                <a:solidFill>
                  <a:schemeClr val="tx1"/>
                </a:solidFill>
                <a:effectLst/>
                <a:latin typeface="+mn-lt"/>
                <a:ea typeface="+mn-ea"/>
                <a:cs typeface="+mn-cs"/>
              </a:rPr>
              <a:t>Income limits based on household size</a:t>
            </a:r>
          </a:p>
          <a:p>
            <a:r>
              <a:rPr lang="en-US" sz="1200" kern="1200" dirty="0">
                <a:solidFill>
                  <a:schemeClr val="tx1"/>
                </a:solidFill>
                <a:effectLst/>
                <a:latin typeface="+mn-lt"/>
                <a:ea typeface="+mn-ea"/>
                <a:cs typeface="+mn-cs"/>
              </a:rPr>
              <a:t>Shelter costs</a:t>
            </a:r>
          </a:p>
          <a:p>
            <a:r>
              <a:rPr lang="en-US" sz="1200" kern="1200" dirty="0">
                <a:solidFill>
                  <a:schemeClr val="tx1"/>
                </a:solidFill>
                <a:effectLst/>
                <a:latin typeface="+mn-lt"/>
                <a:ea typeface="+mn-ea"/>
                <a:cs typeface="+mn-cs"/>
              </a:rPr>
              <a:t>Work eligibility and requirements</a:t>
            </a:r>
          </a:p>
          <a:p>
            <a:r>
              <a:rPr lang="en-US" sz="1200" kern="1200" dirty="0">
                <a:solidFill>
                  <a:schemeClr val="tx1"/>
                </a:solidFill>
                <a:effectLst/>
                <a:latin typeface="+mn-lt"/>
                <a:ea typeface="+mn-ea"/>
                <a:cs typeface="+mn-cs"/>
              </a:rPr>
              <a:t>US citizenship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facilitator might mention a few or all of the items but not go into detail.  Participants can be directed to this website for more thorough information.  </a:t>
            </a:r>
          </a:p>
          <a:p>
            <a:r>
              <a:rPr lang="en-US" sz="1200" u="sng" kern="1200" dirty="0">
                <a:solidFill>
                  <a:schemeClr val="tx1"/>
                </a:solidFill>
                <a:effectLst/>
                <a:latin typeface="+mn-lt"/>
                <a:ea typeface="+mn-ea"/>
                <a:cs typeface="+mn-cs"/>
                <a:hlinkClick r:id="rId3"/>
              </a:rPr>
              <a:t>https://www.fns.usda.gov/snap/eligibility</a:t>
            </a:r>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11</a:t>
            </a:fld>
            <a:endParaRPr lang="en-US" dirty="0"/>
          </a:p>
        </p:txBody>
      </p:sp>
    </p:spTree>
    <p:extLst>
      <p:ext uri="{BB962C8B-B14F-4D97-AF65-F5344CB8AC3E}">
        <p14:creationId xmlns:p14="http://schemas.microsoft.com/office/powerpoint/2010/main" val="54742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Harvesters</a:t>
            </a:r>
            <a:r>
              <a:rPr lang="en-US" baseline="0" dirty="0"/>
              <a:t> comes in:</a:t>
            </a:r>
          </a:p>
          <a:p>
            <a:endParaRPr lang="en-US" baseline="0" dirty="0"/>
          </a:p>
          <a:p>
            <a:r>
              <a:rPr lang="en-US" baseline="0" dirty="0"/>
              <a:t>Serves 141,500 people per month. </a:t>
            </a:r>
          </a:p>
          <a:p>
            <a:endParaRPr lang="en-US" baseline="0" dirty="0"/>
          </a:p>
          <a:p>
            <a:r>
              <a:rPr lang="en-US" baseline="0" dirty="0"/>
              <a:t>Distributed 52M pounds of food in 2019 (47.8 million meals) across our 26 county service area including 17 million pounds of nutritious produce.   In 1979, Harvesters first year, 155, 000 pounds of food was distributed. </a:t>
            </a:r>
          </a:p>
          <a:p>
            <a:endParaRPr lang="en-US" baseline="0" dirty="0"/>
          </a:p>
          <a:p>
            <a:r>
              <a:rPr lang="en-US" baseline="0" dirty="0"/>
              <a:t>Kids Café – Summer and after school meals over 352K meals last year. </a:t>
            </a:r>
          </a:p>
          <a:p>
            <a:endParaRPr lang="en-US" baseline="0" dirty="0"/>
          </a:p>
          <a:p>
            <a:r>
              <a:rPr lang="en-US" baseline="0" dirty="0"/>
              <a:t>Backsnacks – nearly 18.500 per week.</a:t>
            </a:r>
          </a:p>
          <a:p>
            <a:endParaRPr lang="en-US" baseline="0" dirty="0"/>
          </a:p>
          <a:p>
            <a:r>
              <a:rPr lang="en-US" baseline="0" dirty="0"/>
              <a:t>Commodities boxes – 4,000 per month</a:t>
            </a:r>
          </a:p>
          <a:p>
            <a:endParaRPr lang="en-US" b="1" baseline="0" dirty="0"/>
          </a:p>
          <a:p>
            <a:r>
              <a:rPr lang="en-US" b="0" baseline="0" dirty="0"/>
              <a:t>Delivered 1,200 lbs. of food to school pantries in our pilot program. </a:t>
            </a:r>
          </a:p>
          <a:p>
            <a:endParaRPr lang="en-US" b="1" baseline="0"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12</a:t>
            </a:fld>
            <a:endParaRPr lang="en-US" dirty="0"/>
          </a:p>
        </p:txBody>
      </p:sp>
    </p:spTree>
    <p:extLst>
      <p:ext uri="{BB962C8B-B14F-4D97-AF65-F5344CB8AC3E}">
        <p14:creationId xmlns:p14="http://schemas.microsoft.com/office/powerpoint/2010/main" val="226056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680279-6C3C-4D67-8F57-86B0CE922E53}" type="slidenum">
              <a:rPr lang="en-US" smtClean="0"/>
              <a:pPr/>
              <a:t>13</a:t>
            </a:fld>
            <a:endParaRPr lang="en-US" dirty="0"/>
          </a:p>
        </p:txBody>
      </p:sp>
    </p:spTree>
    <p:extLst>
      <p:ext uri="{BB962C8B-B14F-4D97-AF65-F5344CB8AC3E}">
        <p14:creationId xmlns:p14="http://schemas.microsoft.com/office/powerpoint/2010/main" val="25810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p>
          <a:p>
            <a:r>
              <a:rPr lang="en-US" b="1" dirty="0"/>
              <a:t>Family Names </a:t>
            </a:r>
          </a:p>
          <a:p>
            <a:r>
              <a:rPr lang="en-US" dirty="0"/>
              <a:t>Give teams 2 minutes to decide on a Family name</a:t>
            </a:r>
          </a:p>
          <a:p>
            <a:pPr lvl="0"/>
            <a:r>
              <a:rPr lang="en-US" dirty="0"/>
              <a:t>Have teams share their names with others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680279-6C3C-4D67-8F57-86B0CE922E53}" type="slidenum">
              <a:rPr lang="en-US" smtClean="0"/>
              <a:pPr/>
              <a:t>14</a:t>
            </a:fld>
            <a:endParaRPr lang="en-US" dirty="0"/>
          </a:p>
        </p:txBody>
      </p:sp>
    </p:spTree>
    <p:extLst>
      <p:ext uri="{BB962C8B-B14F-4D97-AF65-F5344CB8AC3E}">
        <p14:creationId xmlns:p14="http://schemas.microsoft.com/office/powerpoint/2010/main" val="397810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The Lunch Challenge Assignment</a:t>
            </a:r>
            <a:r>
              <a:rPr lang="en-US" dirty="0"/>
              <a:t> </a:t>
            </a:r>
          </a:p>
          <a:p>
            <a:r>
              <a:rPr lang="en-US" dirty="0"/>
              <a:t>Today, your teams will be preparing lunch with some of the </a:t>
            </a:r>
            <a:r>
              <a:rPr lang="en-US" u="sng" dirty="0"/>
              <a:t>constraints</a:t>
            </a:r>
            <a:r>
              <a:rPr lang="en-US" dirty="0"/>
              <a:t> facing those who are hungry in our community.  </a:t>
            </a:r>
          </a:p>
          <a:p>
            <a:pPr lvl="0"/>
            <a:endParaRPr lang="en-US" dirty="0"/>
          </a:p>
          <a:p>
            <a:pPr lvl="0"/>
            <a:r>
              <a:rPr lang="en-US" dirty="0"/>
              <a:t>Each team will be preparing a main dish.  </a:t>
            </a:r>
          </a:p>
          <a:p>
            <a:pPr lvl="0"/>
            <a:endParaRPr lang="en-US" dirty="0"/>
          </a:p>
          <a:p>
            <a:pPr lvl="0"/>
            <a:r>
              <a:rPr lang="en-US" dirty="0"/>
              <a:t>Your meal should be </a:t>
            </a:r>
            <a:r>
              <a:rPr lang="en-US" u="sng" dirty="0"/>
              <a:t>nutritionally balanced while still being affordable</a:t>
            </a:r>
            <a:r>
              <a:rPr lang="en-US" dirty="0"/>
              <a:t>. </a:t>
            </a:r>
          </a:p>
          <a:p>
            <a:pPr lvl="0"/>
            <a:endParaRPr lang="en-US" dirty="0"/>
          </a:p>
          <a:p>
            <a:pPr lvl="0"/>
            <a:r>
              <a:rPr lang="en-US" dirty="0"/>
              <a:t>There will be awards at the end, so make sure you work together to make a delicious meal!</a:t>
            </a:r>
          </a:p>
          <a:p>
            <a:pPr eaLnBrk="1" hangingPunct="1">
              <a:spcBef>
                <a:spcPct val="0"/>
              </a:spcBef>
            </a:pPr>
            <a:endParaRPr lang="en-US"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49284F-6AA4-4DC7-AC3E-19442F1039BB}" type="slidenum">
              <a:rPr lang="en-US" smtClean="0"/>
              <a:pPr/>
              <a:t>15</a:t>
            </a:fld>
            <a:endParaRPr lang="en-US" dirty="0"/>
          </a:p>
        </p:txBody>
      </p:sp>
    </p:spTree>
    <p:extLst>
      <p:ext uri="{BB962C8B-B14F-4D97-AF65-F5344CB8AC3E}">
        <p14:creationId xmlns:p14="http://schemas.microsoft.com/office/powerpoint/2010/main" val="126181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b="1" dirty="0"/>
              <a:t>Your Challenges</a:t>
            </a:r>
            <a:r>
              <a:rPr lang="en-US" dirty="0"/>
              <a:t> </a:t>
            </a:r>
          </a:p>
          <a:p>
            <a:r>
              <a:rPr lang="en-US" dirty="0"/>
              <a:t>Be detailed while explaining, groups often are confused about their challenge</a:t>
            </a:r>
          </a:p>
          <a:p>
            <a:pPr lvl="0"/>
            <a:endParaRPr lang="en-US" dirty="0"/>
          </a:p>
          <a:p>
            <a:pPr lvl="0"/>
            <a:r>
              <a:rPr lang="en-US" dirty="0"/>
              <a:t>Use resources at table for MyPlate, safe food handling, and grocery store flyer</a:t>
            </a:r>
          </a:p>
          <a:p>
            <a:pPr lvl="0"/>
            <a:endParaRPr lang="en-US" dirty="0"/>
          </a:p>
          <a:p>
            <a:pPr lvl="0"/>
            <a:r>
              <a:rPr lang="en-US" dirty="0"/>
              <a:t>You have a budget of $1.50 per team member PLUS $1.50 for the judges’ plate. All judges will share ONE plate.  This is representative of what a family on SNAP benefits would have to spend</a:t>
            </a:r>
          </a:p>
          <a:p>
            <a:pPr lvl="0"/>
            <a:endParaRPr lang="en-US" dirty="0"/>
          </a:p>
          <a:p>
            <a:pPr lvl="0"/>
            <a:r>
              <a:rPr lang="en-US" dirty="0"/>
              <a:t>Describe work stations and items available – pots and pan, cooking utensils, spices you may already have in your kitchen at home, handouts</a:t>
            </a:r>
          </a:p>
          <a:p>
            <a:pPr lvl="0"/>
            <a:endParaRPr lang="en-US" dirty="0"/>
          </a:p>
          <a:p>
            <a:pPr lvl="0"/>
            <a:r>
              <a:rPr lang="en-US" dirty="0"/>
              <a:t>They can make one trip to store to receive panty bag for FREE</a:t>
            </a:r>
          </a:p>
          <a:p>
            <a:pPr lvl="0"/>
            <a:endParaRPr lang="en-US" dirty="0"/>
          </a:p>
          <a:p>
            <a:pPr lvl="0"/>
            <a:r>
              <a:rPr lang="en-US" dirty="0"/>
              <a:t>They can make one trip to the grocery store to ‘purchase’ items, they cannot call home if items have sold out</a:t>
            </a:r>
          </a:p>
          <a:p>
            <a:pPr lvl="0"/>
            <a:endParaRPr lang="en-US" dirty="0"/>
          </a:p>
          <a:p>
            <a:pPr lvl="0"/>
            <a:r>
              <a:rPr lang="en-US" dirty="0"/>
              <a:t>Everyone on the team must be able to eat the meal, please be aware of dietary restrictions </a:t>
            </a:r>
          </a:p>
          <a:p>
            <a:pPr eaLnBrk="1" hangingPunct="1">
              <a:defRPr/>
            </a:pPr>
            <a:endParaRPr lang="en-US" sz="1300" dirty="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6C0078-498F-45D2-B48A-E32B882BEEC2}" type="slidenum">
              <a:rPr lang="en-US" smtClean="0"/>
              <a:pPr/>
              <a:t>16</a:t>
            </a:fld>
            <a:endParaRPr lang="en-US" dirty="0"/>
          </a:p>
        </p:txBody>
      </p:sp>
    </p:spTree>
    <p:extLst>
      <p:ext uri="{BB962C8B-B14F-4D97-AF65-F5344CB8AC3E}">
        <p14:creationId xmlns:p14="http://schemas.microsoft.com/office/powerpoint/2010/main" val="260395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p:txBody>
          <a:bodyPr wrap="square" numCol="1" anchor="t" anchorCtr="0" compatLnSpc="1">
            <a:prstTxWarp prst="textNoShape">
              <a:avLst/>
            </a:prstTxWarp>
            <a:normAutofit/>
          </a:bodyPr>
          <a:lstStyle/>
          <a:p>
            <a:pPr defTabSz="928665" eaLnBrk="1" hangingPunct="1">
              <a:defRPr/>
            </a:pPr>
            <a:r>
              <a:rPr lang="en-US" dirty="0"/>
              <a:t>Explain safety is VERY important</a:t>
            </a:r>
          </a:p>
          <a:p>
            <a:pPr eaLnBrk="1" hangingPunct="1">
              <a:defRPr/>
            </a:pPr>
            <a:endParaRPr lang="en-US" sz="1300" dirty="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07018C-EF87-4F47-959B-E1E96D985359}" type="slidenum">
              <a:rPr lang="en-US" smtClean="0"/>
              <a:pPr/>
              <a:t>17</a:t>
            </a:fld>
            <a:endParaRPr lang="en-US" dirty="0"/>
          </a:p>
        </p:txBody>
      </p:sp>
    </p:spTree>
    <p:extLst>
      <p:ext uri="{BB962C8B-B14F-4D97-AF65-F5344CB8AC3E}">
        <p14:creationId xmlns:p14="http://schemas.microsoft.com/office/powerpoint/2010/main" val="182544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Tell</a:t>
            </a:r>
            <a:r>
              <a:rPr lang="en-US" baseline="0" dirty="0"/>
              <a:t> teams they have a hand out of this on their prep tables </a:t>
            </a:r>
          </a:p>
          <a:p>
            <a:pPr eaLnBrk="1" hangingPunct="1"/>
            <a:endParaRPr lang="en-US" baseline="0" dirty="0"/>
          </a:p>
          <a:p>
            <a:pPr lvl="0"/>
            <a:r>
              <a:rPr lang="en-US" dirty="0"/>
              <a:t>Things to remember include</a:t>
            </a:r>
          </a:p>
          <a:p>
            <a:pPr lvl="1"/>
            <a:r>
              <a:rPr lang="en-US" dirty="0"/>
              <a:t>Cost</a:t>
            </a:r>
          </a:p>
          <a:p>
            <a:pPr lvl="1"/>
            <a:r>
              <a:rPr lang="en-US" dirty="0"/>
              <a:t>Nutritional value</a:t>
            </a:r>
          </a:p>
          <a:p>
            <a:pPr lvl="1"/>
            <a:r>
              <a:rPr lang="en-US" dirty="0"/>
              <a:t>Taste and appearance</a:t>
            </a:r>
          </a:p>
          <a:p>
            <a:pPr lvl="1"/>
            <a:r>
              <a:rPr lang="en-US" dirty="0"/>
              <a:t>Teamwork</a:t>
            </a:r>
          </a:p>
          <a:p>
            <a:pPr lvl="1"/>
            <a:r>
              <a:rPr lang="en-US" dirty="0"/>
              <a:t>Work plan and managing deadlines</a:t>
            </a:r>
          </a:p>
          <a:p>
            <a:pPr lvl="1"/>
            <a:r>
              <a:rPr lang="en-US" dirty="0"/>
              <a:t>Cleanliness and Food Safety</a:t>
            </a:r>
          </a:p>
          <a:p>
            <a:pPr lvl="1"/>
            <a:r>
              <a:rPr lang="en-US" dirty="0"/>
              <a:t>Presentation</a:t>
            </a:r>
          </a:p>
          <a:p>
            <a:pPr lvl="2"/>
            <a:r>
              <a:rPr lang="en-US" dirty="0"/>
              <a:t>Teams often forget about this part, but it is VERY important</a:t>
            </a:r>
          </a:p>
          <a:p>
            <a:pPr lvl="2"/>
            <a:r>
              <a:rPr lang="en-US" dirty="0"/>
              <a:t>Remember to tell the judges your Family</a:t>
            </a:r>
            <a:r>
              <a:rPr lang="en-US" baseline="0" dirty="0"/>
              <a:t> </a:t>
            </a:r>
            <a:r>
              <a:rPr lang="en-US" dirty="0"/>
              <a:t>name, describe your dishes and ingredients, cost, and nutritional information </a:t>
            </a:r>
          </a:p>
          <a:p>
            <a:pPr eaLnBrk="1" hangingPunct="1"/>
            <a:endParaRPr lang="en-US" dirty="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5B491A-FB06-4FE6-9922-683C5FFE8B3F}" type="slidenum">
              <a:rPr lang="en-US" smtClean="0"/>
              <a:pPr/>
              <a:t>18</a:t>
            </a:fld>
            <a:endParaRPr lang="en-US" dirty="0"/>
          </a:p>
        </p:txBody>
      </p:sp>
    </p:spTree>
    <p:extLst>
      <p:ext uri="{BB962C8B-B14F-4D97-AF65-F5344CB8AC3E}">
        <p14:creationId xmlns:p14="http://schemas.microsoft.com/office/powerpoint/2010/main" val="63082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The Lunch Challenge Timeline</a:t>
            </a:r>
            <a:r>
              <a:rPr lang="en-US" dirty="0"/>
              <a:t> </a:t>
            </a:r>
          </a:p>
          <a:p>
            <a:r>
              <a:rPr lang="en-US" dirty="0"/>
              <a:t>The challenge starts AFTER the facilitator finishing this slide</a:t>
            </a:r>
          </a:p>
          <a:p>
            <a:pPr lvl="0"/>
            <a:r>
              <a:rPr lang="en-US" dirty="0"/>
              <a:t>Teams will begin 10 minutes of planning</a:t>
            </a:r>
          </a:p>
          <a:p>
            <a:pPr lvl="1"/>
            <a:r>
              <a:rPr lang="en-US" dirty="0"/>
              <a:t>The pantry will open imminently</a:t>
            </a:r>
          </a:p>
          <a:p>
            <a:pPr lvl="1"/>
            <a:r>
              <a:rPr lang="en-US" dirty="0"/>
              <a:t>They should use resources on their prep tables to decide what they need from the stores</a:t>
            </a:r>
          </a:p>
          <a:p>
            <a:pPr lvl="0"/>
            <a:r>
              <a:rPr lang="en-US" dirty="0"/>
              <a:t>After 10 minutes of planning the store will open, teams will be served on a first come first serve basis at the store, only one team can be served at a time. </a:t>
            </a:r>
          </a:p>
          <a:p>
            <a:pPr lvl="0"/>
            <a:r>
              <a:rPr lang="en-US" dirty="0"/>
              <a:t>Remember you can make one trip to the pantry and one trip to the store</a:t>
            </a:r>
          </a:p>
          <a:p>
            <a:pPr lvl="0"/>
            <a:r>
              <a:rPr lang="en-US" dirty="0"/>
              <a:t>Presentations will be in 45 minutes. (use stopwatch link on next slide)</a:t>
            </a:r>
          </a:p>
          <a:p>
            <a:pPr eaLnBrk="1" hangingPunct="1">
              <a:spcBef>
                <a:spcPct val="0"/>
              </a:spcBef>
            </a:pPr>
            <a:endParaRPr lang="en-US"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BB1555-954C-4C8C-A664-774884D48A55}" type="slidenum">
              <a:rPr lang="en-US" smtClean="0"/>
              <a:pPr/>
              <a:t>19</a:t>
            </a:fld>
            <a:endParaRPr lang="en-US" dirty="0"/>
          </a:p>
        </p:txBody>
      </p:sp>
    </p:spTree>
    <p:extLst>
      <p:ext uri="{BB962C8B-B14F-4D97-AF65-F5344CB8AC3E}">
        <p14:creationId xmlns:p14="http://schemas.microsoft.com/office/powerpoint/2010/main" val="292324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Lunch Challenge Objectives</a:t>
            </a:r>
            <a:r>
              <a:rPr lang="en-US" dirty="0"/>
              <a:t> </a:t>
            </a:r>
          </a:p>
          <a:p>
            <a:endParaRPr lang="en-US" dirty="0"/>
          </a:p>
          <a:p>
            <a:r>
              <a:rPr lang="en-US" dirty="0"/>
              <a:t>We hope that as a result of our time together you will…</a:t>
            </a:r>
          </a:p>
          <a:p>
            <a:pPr lvl="1"/>
            <a:r>
              <a:rPr lang="en-US" dirty="0"/>
              <a:t>Develop a greater awareness of hunger issues</a:t>
            </a:r>
          </a:p>
          <a:p>
            <a:pPr lvl="1"/>
            <a:r>
              <a:rPr lang="en-US" dirty="0"/>
              <a:t>Prepare a great meal under the constraints facing SNAP recipients.</a:t>
            </a:r>
          </a:p>
          <a:p>
            <a:pPr lvl="1"/>
            <a:r>
              <a:rPr lang="en-US" dirty="0"/>
              <a:t>Demonstrate collaboration and problem solving</a:t>
            </a:r>
          </a:p>
          <a:p>
            <a:pPr lvl="1"/>
            <a:r>
              <a:rPr lang="en-US" dirty="0"/>
              <a:t>HAVE FUN</a:t>
            </a:r>
          </a:p>
          <a:p>
            <a:pPr eaLnBrk="1" hangingPunct="1">
              <a:spcBef>
                <a:spcPct val="0"/>
              </a:spcBef>
            </a:pPr>
            <a:endParaRPr lang="en-US" sz="1300"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5707F-6EAB-4E29-A498-269ADCA1D873}" type="slidenum">
              <a:rPr lang="en-US" smtClean="0"/>
              <a:pPr/>
              <a:t>2</a:t>
            </a:fld>
            <a:endParaRPr lang="en-US" dirty="0"/>
          </a:p>
        </p:txBody>
      </p:sp>
    </p:spTree>
    <p:extLst>
      <p:ext uri="{BB962C8B-B14F-4D97-AF65-F5344CB8AC3E}">
        <p14:creationId xmlns:p14="http://schemas.microsoft.com/office/powerpoint/2010/main" val="329632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65" eaLnBrk="1" hangingPunct="1">
              <a:spcBef>
                <a:spcPct val="0"/>
              </a:spcBef>
              <a:defRPr/>
            </a:pPr>
            <a:r>
              <a:rPr lang="en-US" dirty="0"/>
              <a:t>Use Stopwatch link to set timer for 45 minutes</a:t>
            </a:r>
          </a:p>
          <a:p>
            <a:pPr eaLnBrk="1" hangingPunct="1">
              <a:spcBef>
                <a:spcPct val="0"/>
              </a:spcBef>
            </a:pPr>
            <a:endParaRPr lang="en-US" dirty="0"/>
          </a:p>
          <a:p>
            <a:pPr eaLnBrk="1" hangingPunct="1">
              <a:spcBef>
                <a:spcPct val="0"/>
              </a:spcBef>
            </a:pPr>
            <a:r>
              <a:rPr lang="en-US" dirty="0"/>
              <a:t>After 45 minutes</a:t>
            </a:r>
            <a:r>
              <a:rPr lang="en-US" baseline="0" dirty="0"/>
              <a:t> – </a:t>
            </a:r>
          </a:p>
          <a:p>
            <a:pPr lvl="0"/>
            <a:r>
              <a:rPr lang="en-US" dirty="0"/>
              <a:t>	Announce Time is Up</a:t>
            </a:r>
          </a:p>
          <a:p>
            <a:pPr lvl="0"/>
            <a:r>
              <a:rPr lang="en-US" dirty="0"/>
              <a:t>	Have all teams sit back at their tables</a:t>
            </a:r>
          </a:p>
          <a:p>
            <a:pPr lvl="0"/>
            <a:r>
              <a:rPr lang="en-US" dirty="0"/>
              <a:t>	Have teams take turns presenting their meals to the judges</a:t>
            </a:r>
          </a:p>
          <a:p>
            <a:pPr lvl="0"/>
            <a:r>
              <a:rPr lang="en-US" dirty="0"/>
              <a:t>		about 1 min per team</a:t>
            </a:r>
          </a:p>
          <a:p>
            <a:pPr lvl="0"/>
            <a:endParaRPr lang="en-US" dirty="0"/>
          </a:p>
          <a:p>
            <a:r>
              <a:rPr lang="en-US" dirty="0"/>
              <a:t> </a:t>
            </a:r>
          </a:p>
          <a:p>
            <a:r>
              <a:rPr lang="en-US" u="sng" dirty="0"/>
              <a:t>Lunch – about 20 minutes</a:t>
            </a:r>
            <a:endParaRPr lang="en-US" sz="1100" dirty="0"/>
          </a:p>
          <a:p>
            <a:pPr lvl="0"/>
            <a:r>
              <a:rPr lang="en-US" dirty="0"/>
              <a:t>Tell teams they have earned their reward and to enjoy their lunch with their teammates</a:t>
            </a:r>
          </a:p>
          <a:p>
            <a:pPr lvl="0"/>
            <a:r>
              <a:rPr lang="en-US" dirty="0"/>
              <a:t>Make sure water has been put out and teams know it is available</a:t>
            </a:r>
          </a:p>
          <a:p>
            <a:pPr lvl="0"/>
            <a:r>
              <a:rPr lang="en-US" dirty="0"/>
              <a:t>During lunch, work with the judges to help determine awards and feedback</a:t>
            </a:r>
          </a:p>
          <a:p>
            <a:pPr lvl="1"/>
            <a:r>
              <a:rPr lang="en-US" dirty="0"/>
              <a:t>Awards should be light hearted and fun</a:t>
            </a:r>
          </a:p>
          <a:p>
            <a:pPr lvl="1"/>
            <a:r>
              <a:rPr lang="en-US" dirty="0"/>
              <a:t>Each team member should receive a small toy prize</a:t>
            </a:r>
          </a:p>
          <a:p>
            <a:pPr lvl="0"/>
            <a:r>
              <a:rPr lang="en-US" dirty="0"/>
              <a:t>If group is interested the Harvesters Video can be played during lunch</a:t>
            </a:r>
          </a:p>
          <a:p>
            <a:pPr lvl="0"/>
            <a:endParaRPr lang="en-US" dirty="0"/>
          </a:p>
          <a:p>
            <a:pPr eaLnBrk="1" hangingPunct="1">
              <a:spcBef>
                <a:spcPct val="0"/>
              </a:spcBef>
            </a:pPr>
            <a:endParaRPr lang="en-US"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BB1555-954C-4C8C-A664-774884D48A55}" type="slidenum">
              <a:rPr lang="en-US" smtClean="0"/>
              <a:pPr/>
              <a:t>20</a:t>
            </a:fld>
            <a:endParaRPr lang="en-US" dirty="0"/>
          </a:p>
        </p:txBody>
      </p:sp>
    </p:spTree>
    <p:extLst>
      <p:ext uri="{BB962C8B-B14F-4D97-AF65-F5344CB8AC3E}">
        <p14:creationId xmlns:p14="http://schemas.microsoft.com/office/powerpoint/2010/main" val="2988119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u="sng" dirty="0"/>
              <a:t>Wrap Up &amp; Discussion </a:t>
            </a:r>
          </a:p>
          <a:p>
            <a:r>
              <a:rPr lang="en-US" b="1" dirty="0"/>
              <a:t>The Lunch Challenge Discussion </a:t>
            </a:r>
          </a:p>
          <a:p>
            <a:r>
              <a:rPr lang="en-US" dirty="0"/>
              <a:t>Review questions on the slides</a:t>
            </a:r>
          </a:p>
          <a:p>
            <a:pPr lvl="0"/>
            <a:r>
              <a:rPr lang="en-US" dirty="0"/>
              <a:t>Ask teams to discuss any additional things they found interesting </a:t>
            </a:r>
          </a:p>
          <a:p>
            <a:pPr lvl="0"/>
            <a:endParaRPr lang="en-US" dirty="0"/>
          </a:p>
          <a:p>
            <a:pPr lvl="0"/>
            <a:r>
              <a:rPr lang="en-US" dirty="0"/>
              <a:t>Might want to ask participants to sign up for the Advocacy Alert emails, learn more about the Giving Voice (sharing what they learned).  </a:t>
            </a:r>
          </a:p>
          <a:p>
            <a:pPr lvl="0"/>
            <a:endParaRPr lang="en-US" dirty="0"/>
          </a:p>
          <a:p>
            <a:r>
              <a:rPr lang="en-US" b="1" dirty="0"/>
              <a:t>Awards</a:t>
            </a:r>
            <a:endParaRPr lang="en-US" dirty="0"/>
          </a:p>
          <a:p>
            <a:pPr lvl="0"/>
            <a:r>
              <a:rPr lang="en-US" dirty="0"/>
              <a:t>Once everyone is done eating and judges are ready awards can be given out</a:t>
            </a:r>
          </a:p>
          <a:p>
            <a:pPr lvl="0"/>
            <a:r>
              <a:rPr lang="en-US" dirty="0"/>
              <a:t>Have Judges talk about their thoughts and give out awards</a:t>
            </a:r>
          </a:p>
          <a:p>
            <a:r>
              <a:rPr lang="en-US" dirty="0"/>
              <a:t> </a:t>
            </a:r>
          </a:p>
          <a:p>
            <a:r>
              <a:rPr lang="en-US" b="1" dirty="0"/>
              <a:t>Harvesters Talk</a:t>
            </a:r>
            <a:r>
              <a:rPr lang="en-US" dirty="0"/>
              <a:t> </a:t>
            </a:r>
            <a:r>
              <a:rPr lang="en-US" i="1" dirty="0"/>
              <a:t>(optional- may also be at start of event)</a:t>
            </a:r>
            <a:endParaRPr lang="en-US" dirty="0"/>
          </a:p>
          <a:p>
            <a:pPr lvl="0"/>
            <a:r>
              <a:rPr lang="en-US" dirty="0"/>
              <a:t>If group is interested a Harvesters representative may come to talk</a:t>
            </a:r>
          </a:p>
          <a:p>
            <a:pPr lvl="0"/>
            <a:r>
              <a:rPr lang="en-US" dirty="0"/>
              <a:t>Introduce them and give them time to present</a:t>
            </a:r>
          </a:p>
          <a:p>
            <a:pPr lvl="0"/>
            <a:r>
              <a:rPr lang="en-US" dirty="0"/>
              <a:t>Can also play video at this time</a:t>
            </a:r>
          </a:p>
          <a:p>
            <a:r>
              <a:rPr lang="en-US" dirty="0"/>
              <a:t> </a:t>
            </a:r>
          </a:p>
          <a:p>
            <a:r>
              <a:rPr lang="en-US" b="1" dirty="0"/>
              <a:t>Wrap Up </a:t>
            </a:r>
            <a:endParaRPr lang="en-US" dirty="0"/>
          </a:p>
          <a:p>
            <a:pPr lvl="0"/>
            <a:r>
              <a:rPr lang="en-US" dirty="0"/>
              <a:t>Hand out evaluation sheets – AmeriCorps may help pass out</a:t>
            </a:r>
          </a:p>
          <a:p>
            <a:pPr lvl="0"/>
            <a:r>
              <a:rPr lang="en-US" dirty="0"/>
              <a:t>Hand out chocolates as dessert – AmeriCorps may help pass out</a:t>
            </a:r>
          </a:p>
          <a:p>
            <a:pPr lvl="0"/>
            <a:r>
              <a:rPr lang="en-US" dirty="0"/>
              <a:t>Give instructions for clean up</a:t>
            </a:r>
          </a:p>
          <a:p>
            <a:pPr lvl="1"/>
            <a:r>
              <a:rPr lang="en-US" dirty="0"/>
              <a:t>Linens go in laundry basket</a:t>
            </a:r>
          </a:p>
          <a:p>
            <a:pPr lvl="1"/>
            <a:r>
              <a:rPr lang="en-US" dirty="0"/>
              <a:t>Three bins out for dishes</a:t>
            </a:r>
          </a:p>
          <a:p>
            <a:pPr lvl="2"/>
            <a:r>
              <a:rPr lang="en-US" dirty="0"/>
              <a:t>Plates and bowls</a:t>
            </a:r>
          </a:p>
          <a:p>
            <a:pPr lvl="2"/>
            <a:r>
              <a:rPr lang="en-US" dirty="0"/>
              <a:t>Sharp knifes</a:t>
            </a:r>
          </a:p>
          <a:p>
            <a:pPr lvl="2"/>
            <a:r>
              <a:rPr lang="en-US" dirty="0"/>
              <a:t>Cooking supplies and silverware </a:t>
            </a:r>
          </a:p>
          <a:p>
            <a:pPr eaLnBrk="1" hangingPunct="1"/>
            <a:endParaRPr lang="en-US" sz="1300"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22DB16-CBD3-4A57-9921-8AEA3D689102}" type="slidenum">
              <a:rPr lang="en-US" smtClean="0"/>
              <a:pPr/>
              <a:t>21</a:t>
            </a:fld>
            <a:endParaRPr lang="en-US" dirty="0"/>
          </a:p>
        </p:txBody>
      </p:sp>
    </p:spTree>
    <p:extLst>
      <p:ext uri="{BB962C8B-B14F-4D97-AF65-F5344CB8AC3E}">
        <p14:creationId xmlns:p14="http://schemas.microsoft.com/office/powerpoint/2010/main" val="4240047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coming to Harvesters today, please visit our website for</a:t>
            </a:r>
            <a:r>
              <a:rPr lang="en-US" baseline="0" dirty="0"/>
              <a:t> more ways you can be a part of the fight against hunger.</a:t>
            </a:r>
          </a:p>
          <a:p>
            <a:pPr defTabSz="928665">
              <a:defRPr/>
            </a:pPr>
            <a:r>
              <a:rPr lang="en-US" dirty="0"/>
              <a:t>If in HAC, let them know there are informational sheets about Harvesters at the back of the room</a:t>
            </a:r>
          </a:p>
          <a:p>
            <a:endParaRPr lang="en-US" dirty="0"/>
          </a:p>
        </p:txBody>
      </p:sp>
      <p:sp>
        <p:nvSpPr>
          <p:cNvPr id="4" name="Slide Number Placeholder 3"/>
          <p:cNvSpPr>
            <a:spLocks noGrp="1"/>
          </p:cNvSpPr>
          <p:nvPr>
            <p:ph type="sldNum" sz="quarter" idx="10"/>
          </p:nvPr>
        </p:nvSpPr>
        <p:spPr/>
        <p:txBody>
          <a:bodyPr/>
          <a:lstStyle/>
          <a:p>
            <a:fld id="{F6BF5F6C-9FA6-4397-BAC2-1C4BE614BB5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627737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Harvesters</a:t>
            </a:r>
            <a:r>
              <a:rPr lang="en-US" baseline="0" dirty="0"/>
              <a:t> is the Feeding Americas Food Bank for our region.  Harvesters serves a 26 county area in NW Missouri (10 counties) and NE Kansas (16).  </a:t>
            </a:r>
          </a:p>
          <a:p>
            <a:endParaRPr lang="en-US" baseline="0" dirty="0"/>
          </a:p>
          <a:p>
            <a:r>
              <a:rPr lang="en-US" baseline="0" dirty="0"/>
              <a:t>Feeding Americas is a nationwide network of more than 200 food banks.  In 2011, Harvesters was Selected as Feeding Americas Food Bank of the year. </a:t>
            </a:r>
          </a:p>
          <a:p>
            <a:endParaRPr lang="en-US" baseline="0" dirty="0"/>
          </a:p>
          <a:p>
            <a:r>
              <a:rPr lang="en-US" baseline="0" dirty="0"/>
              <a:t>As a food bank, Harvesters acquires, stores and distributes food to its network of non-profit agencies, currently +760.  These include food pantries, community kitchens, homeless shelters, children's’ home and others. </a:t>
            </a:r>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23</a:t>
            </a:fld>
            <a:endParaRPr lang="en-US" dirty="0"/>
          </a:p>
        </p:txBody>
      </p:sp>
    </p:spTree>
    <p:extLst>
      <p:ext uri="{BB962C8B-B14F-4D97-AF65-F5344CB8AC3E}">
        <p14:creationId xmlns:p14="http://schemas.microsoft.com/office/powerpoint/2010/main" val="364329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111325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25</a:t>
            </a:fld>
            <a:endParaRPr lang="en-US" dirty="0"/>
          </a:p>
        </p:txBody>
      </p:sp>
    </p:spTree>
    <p:extLst>
      <p:ext uri="{BB962C8B-B14F-4D97-AF65-F5344CB8AC3E}">
        <p14:creationId xmlns:p14="http://schemas.microsoft.com/office/powerpoint/2010/main" val="2815970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5862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300"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8F11C-2BA6-4D8B-B687-F004FB632D30}" type="slidenum">
              <a:rPr lang="en-US" smtClean="0"/>
              <a:pPr/>
              <a:t>3</a:t>
            </a:fld>
            <a:endParaRPr lang="en-US" dirty="0"/>
          </a:p>
        </p:txBody>
      </p:sp>
    </p:spTree>
    <p:extLst>
      <p:ext uri="{BB962C8B-B14F-4D97-AF65-F5344CB8AC3E}">
        <p14:creationId xmlns:p14="http://schemas.microsoft.com/office/powerpoint/2010/main" val="8202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lvl="0"/>
            <a:r>
              <a:rPr lang="en-US" dirty="0"/>
              <a:t>Nutrition challenges for families we serve</a:t>
            </a:r>
          </a:p>
          <a:p>
            <a:pPr lvl="1"/>
            <a:r>
              <a:rPr lang="en-US" dirty="0"/>
              <a:t>Food insecurity</a:t>
            </a:r>
          </a:p>
          <a:p>
            <a:pPr lvl="2"/>
            <a:r>
              <a:rPr lang="en-US" dirty="0"/>
              <a:t>not knowing where your next meal is coming from, erratic meal patterns.  In our 26 county area, one in eight adults and one in six children or over 320,000 people is food insecure and missing an estimated 60.3M meals annually.  The 320K represents 13.3% of the population in our 26 county service area. The national average is 12.5%.   That means that they have a meal today but do not know if there will be food for tomorrow.  Of the over 320K people, 100K are children.  That’s 17% of all children 18 and younger (same as the national average).  38% of these kids live in a household that DOES</a:t>
            </a:r>
            <a:r>
              <a:rPr lang="en-US" baseline="0" dirty="0"/>
              <a:t> NOT </a:t>
            </a:r>
            <a:r>
              <a:rPr lang="en-US" dirty="0"/>
              <a:t>qualify for SNAP and often must rely on charitable food assistance programs. </a:t>
            </a:r>
          </a:p>
          <a:p>
            <a:pPr lvl="1"/>
            <a:r>
              <a:rPr lang="en-US" dirty="0"/>
              <a:t>Food deserts</a:t>
            </a:r>
          </a:p>
          <a:p>
            <a:pPr lvl="2"/>
            <a:r>
              <a:rPr lang="en-US" dirty="0"/>
              <a:t>Lack of access to full service grocery.  Occurs in the inner-city and rural areas mainly where you can’t walk or easily drive to a convenient full service grocery store.  I live in --------- and have the opportunity/luxury to drive 1.2 mile to 3 different grocery stores.  Those in the inner-city and many rural communities do not have this opportunity and must rely on buses or someone</a:t>
            </a:r>
            <a:r>
              <a:rPr lang="en-US" baseline="0" dirty="0"/>
              <a:t> else </a:t>
            </a:r>
            <a:r>
              <a:rPr lang="en-US" dirty="0"/>
              <a:t>to take them to a full service grocery store or stores such as 7-11 or QT where the selections are limited and the prices high.  If you had to walk to the sore, how far would you need to go and how much could you carry home?</a:t>
            </a:r>
          </a:p>
          <a:p>
            <a:pPr lvl="2"/>
            <a:endParaRPr lang="en-US" dirty="0"/>
          </a:p>
          <a:p>
            <a:pPr lvl="2"/>
            <a:r>
              <a:rPr lang="en-US" dirty="0"/>
              <a:t>Might also want to talk about time constraints – Many people today don’t have the luxury of making a grocery list and planning time for grocery shopping so they run each night to the nearest store for dinner and essentials.  Or there job only allows them to shop in the early morning when not all grocery stores are open so options are limited. </a:t>
            </a:r>
          </a:p>
          <a:p>
            <a:pPr lvl="1"/>
            <a:endParaRPr lang="en-US" dirty="0"/>
          </a:p>
          <a:p>
            <a:pPr lvl="2"/>
            <a:r>
              <a:rPr lang="en-US" dirty="0"/>
              <a:t> </a:t>
            </a:r>
          </a:p>
          <a:p>
            <a:pPr lvl="1"/>
            <a:r>
              <a:rPr lang="en-US" dirty="0"/>
              <a:t>Consequences:</a:t>
            </a:r>
          </a:p>
          <a:p>
            <a:pPr lvl="2"/>
            <a:r>
              <a:rPr lang="en-US" dirty="0"/>
              <a:t>Stressful life circumstances, impacts energy, mental health, general health, children learning and growing, etc.</a:t>
            </a:r>
          </a:p>
          <a:p>
            <a:pPr lvl="2"/>
            <a:r>
              <a:rPr lang="en-US" dirty="0"/>
              <a:t>Consider the impact on</a:t>
            </a:r>
            <a:r>
              <a:rPr lang="en-US" baseline="0" dirty="0"/>
              <a:t> dignity and self confidence. </a:t>
            </a:r>
            <a:endParaRPr lang="en-US" dirty="0"/>
          </a:p>
          <a:p>
            <a:pPr eaLnBrk="1" hangingPunct="1"/>
            <a:endParaRPr lang="en-US" sz="1300" dirty="0"/>
          </a:p>
          <a:p>
            <a:pPr eaLnBrk="1" hangingPunct="1"/>
            <a:endParaRPr lang="en-US" sz="1300" dirty="0"/>
          </a:p>
          <a:p>
            <a:pPr eaLnBrk="1" hangingPunct="1"/>
            <a:endParaRPr lang="en-US" dirty="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4F25AA-49F2-418A-835A-2341AB1A61E7}" type="slidenum">
              <a:rPr lang="en-US" smtClean="0"/>
              <a:pPr/>
              <a:t>4</a:t>
            </a:fld>
            <a:endParaRPr lang="en-US" dirty="0"/>
          </a:p>
        </p:txBody>
      </p:sp>
    </p:spTree>
    <p:extLst>
      <p:ext uri="{BB962C8B-B14F-4D97-AF65-F5344CB8AC3E}">
        <p14:creationId xmlns:p14="http://schemas.microsoft.com/office/powerpoint/2010/main" val="28951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Utilities – example of propane costs in rural areas</a:t>
            </a:r>
          </a:p>
          <a:p>
            <a:endParaRPr lang="en-US" dirty="0"/>
          </a:p>
          <a:p>
            <a:r>
              <a:rPr lang="en-US" dirty="0"/>
              <a:t>Health – Buy medicine or take kids to doctor</a:t>
            </a:r>
          </a:p>
          <a:p>
            <a:endParaRPr lang="en-US" dirty="0"/>
          </a:p>
          <a:p>
            <a:r>
              <a:rPr lang="en-US" dirty="0"/>
              <a:t>Transportation</a:t>
            </a:r>
            <a:r>
              <a:rPr lang="en-US" baseline="0" dirty="0"/>
              <a:t> – Buy insurance or take risk</a:t>
            </a:r>
          </a:p>
          <a:p>
            <a:endParaRPr lang="en-US" baseline="0" dirty="0"/>
          </a:p>
          <a:p>
            <a:r>
              <a:rPr lang="en-US" baseline="0" dirty="0"/>
              <a:t>Housing – If own, make repairs, i.e., broken toilet.  If renting, pay higher rent or move to cheaper.</a:t>
            </a:r>
          </a:p>
          <a:p>
            <a:endParaRPr lang="en-US" baseline="0" dirty="0"/>
          </a:p>
          <a:p>
            <a:r>
              <a:rPr lang="en-US" baseline="0" dirty="0"/>
              <a:t>Education – How to get a better job if can’t afford to take classes, get GED or get certified. </a:t>
            </a:r>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48841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1 in 8 adults and 1 in 6 children are food insecure </a:t>
            </a:r>
            <a:r>
              <a:rPr lang="en-US" baseline="0" dirty="0"/>
              <a:t>in the 26 county area. </a:t>
            </a:r>
          </a:p>
          <a:p>
            <a:endParaRPr lang="en-US" baseline="0" dirty="0"/>
          </a:p>
          <a:p>
            <a:r>
              <a:rPr lang="en-US" dirty="0"/>
              <a:t>Kansas ranges from 9.7% in Wabaunsee to 17.5</a:t>
            </a:r>
            <a:r>
              <a:rPr lang="en-US" baseline="0" dirty="0"/>
              <a:t>% in  R</a:t>
            </a:r>
            <a:r>
              <a:rPr lang="en-US" dirty="0"/>
              <a:t>iley County for all the</a:t>
            </a:r>
            <a:r>
              <a:rPr lang="en-US" baseline="0" dirty="0"/>
              <a:t> population; however, when looking specifically @ children the highest % is in Wyandotte @ 22.3% (almost one in 4 children)!</a:t>
            </a:r>
            <a:r>
              <a:rPr lang="en-US" dirty="0"/>
              <a:t> </a:t>
            </a:r>
          </a:p>
          <a:p>
            <a:endParaRPr lang="en-US" dirty="0"/>
          </a:p>
          <a:p>
            <a:r>
              <a:rPr lang="en-US" dirty="0"/>
              <a:t>Missouri ranges from 10.7% in Cass</a:t>
            </a:r>
            <a:r>
              <a:rPr lang="en-US" baseline="0" dirty="0"/>
              <a:t> county to 16.2% in Jackson county.  Specifically for children, the rate is 27.7% in Henry county over one in four.  </a:t>
            </a:r>
          </a:p>
          <a:p>
            <a:endParaRPr lang="en-US" baseline="0" dirty="0"/>
          </a:p>
          <a:p>
            <a:r>
              <a:rPr lang="en-US" baseline="0" dirty="0"/>
              <a:t>In Johnson County, one of the Top 10 most affluent counties in the nation, the food insecure rate is 10.2% overall and 14.9% for children.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58185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Applying</a:t>
            </a:r>
            <a:r>
              <a:rPr lang="en-US" baseline="0" dirty="0"/>
              <a:t> for SNAP is a time consuming and daunting process in many states. For example, in KS the application is 19 pages!.  Also there typically is a 30 day wait after the application is approved before the program will start. </a:t>
            </a:r>
          </a:p>
          <a:p>
            <a:endParaRPr lang="en-US" baseline="0" dirty="0"/>
          </a:p>
          <a:p>
            <a:r>
              <a:rPr lang="en-US" b="1" dirty="0"/>
              <a:t>How long will I receive SNAP?</a:t>
            </a:r>
          </a:p>
          <a:p>
            <a:r>
              <a:rPr lang="en-US" dirty="0"/>
              <a:t>If you are found eligible, you will receive a notice that tells you how long you will receive SNAP benefits; this is called your certification period. Before your certification period ends, you will receive another notice that says you must recertify to continue receiving benefits. Your local SNAP office will provide you with information about how to recertify. It’s important to note these notices are sent through the mail. </a:t>
            </a:r>
          </a:p>
          <a:p>
            <a:endParaRPr lang="en-US" dirty="0"/>
          </a:p>
          <a:p>
            <a:r>
              <a:rPr lang="en-US" dirty="0"/>
              <a:t>Overall, new participants</a:t>
            </a:r>
            <a:r>
              <a:rPr lang="en-US" baseline="0" dirty="0"/>
              <a:t> spend an average of only 12 months on SNAP and most leave the program within 2 years.  There is no “benefit cliff” with SNAP, because for every additional dollar a SNAP participant earns, their benefits decline by 30 cents – no a full dollar so there is a strong incentive to find a job, work longer hours or seek better paying employment.  </a:t>
            </a:r>
          </a:p>
          <a:p>
            <a:endParaRPr lang="en-US" baseline="0" dirty="0"/>
          </a:p>
          <a:p>
            <a:r>
              <a:rPr lang="en-US" baseline="0" dirty="0"/>
              <a:t>More than half of SNAP households with at least one working age, non- disabled adult, work while on SNAP, more than 80% work in the year before or after receiving SNAP.</a:t>
            </a:r>
          </a:p>
          <a:p>
            <a:endParaRPr lang="en-US" baseline="0" dirty="0"/>
          </a:p>
          <a:p>
            <a:r>
              <a:rPr lang="en-US" baseline="0" dirty="0"/>
              <a:t>SNAP is an important support for people while they are between jobs and looking for work, it doesn’t keep them from looking for work.  </a:t>
            </a:r>
            <a:endParaRPr lang="en-US" dirty="0"/>
          </a:p>
          <a:p>
            <a:endParaRPr lang="en-US" dirty="0"/>
          </a:p>
          <a:p>
            <a:endParaRPr lang="en-US" dirty="0">
              <a:solidFill>
                <a:srgbClr val="FF0000"/>
              </a:solidFill>
            </a:endParaRPr>
          </a:p>
          <a:p>
            <a:r>
              <a:rPr lang="en-US" b="1" dirty="0">
                <a:solidFill>
                  <a:srgbClr val="FF0000"/>
                </a:solidFill>
              </a:rPr>
              <a:t>Distribute handout for exercise. </a:t>
            </a:r>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7</a:t>
            </a:fld>
            <a:endParaRPr lang="en-US" dirty="0"/>
          </a:p>
        </p:txBody>
      </p:sp>
    </p:spTree>
    <p:extLst>
      <p:ext uri="{BB962C8B-B14F-4D97-AF65-F5344CB8AC3E}">
        <p14:creationId xmlns:p14="http://schemas.microsoft.com/office/powerpoint/2010/main" val="130603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WHAT CAN BE PURCHASED WITH</a:t>
            </a:r>
            <a:r>
              <a:rPr lang="en-US" b="1" baseline="0" dirty="0"/>
              <a:t> SNAP </a:t>
            </a:r>
            <a:r>
              <a:rPr lang="en-US" dirty="0"/>
              <a:t>The Food and Nutrition Act of 2008 (the Act) defines eligible food as any food or food product for home consumption and also includes seeds and plants which produce food for consumption by SNAP households. The Act precludes the following items from being purchased with SNAP benefits: </a:t>
            </a:r>
            <a:r>
              <a:rPr lang="en-US" dirty="0">
                <a:solidFill>
                  <a:srgbClr val="FF0000"/>
                </a:solidFill>
              </a:rPr>
              <a:t> alcoholic beverages, tobacco products, hot food and any food sold for on-premises consumption. Nonfood items such as pet foods, soaps, paper products, medicines and vitamins, household supplies, grooming items, and cosmetics, also are ineligible for purchase with SNAP benefits.   </a:t>
            </a:r>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8</a:t>
            </a:fld>
            <a:endParaRPr lang="en-US" dirty="0"/>
          </a:p>
        </p:txBody>
      </p:sp>
    </p:spTree>
    <p:extLst>
      <p:ext uri="{BB962C8B-B14F-4D97-AF65-F5344CB8AC3E}">
        <p14:creationId xmlns:p14="http://schemas.microsoft.com/office/powerpoint/2010/main" val="130603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now would like to introduce you to our four families.  These families are fictitious in nature but fairly represent the demographics of the 26 counties that Harvesters serves. </a:t>
            </a:r>
          </a:p>
          <a:p>
            <a:endParaRPr lang="en-US" baseline="0" dirty="0"/>
          </a:p>
          <a:p>
            <a:r>
              <a:rPr lang="en-US" baseline="0" dirty="0"/>
              <a:t>The handout has more information about each family. Each team to think about which of these families may qualify for SNAP benefits and the level of monthly benefit.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638364E-D83C-4B9E-8897-8E9D4EE74B0A}" type="slidenum">
              <a:rPr lang="en-US" smtClean="0"/>
              <a:pPr>
                <a:defRPr/>
              </a:pPr>
              <a:t>9</a:t>
            </a:fld>
            <a:endParaRPr lang="en-US" dirty="0"/>
          </a:p>
        </p:txBody>
      </p:sp>
    </p:spTree>
    <p:extLst>
      <p:ext uri="{BB962C8B-B14F-4D97-AF65-F5344CB8AC3E}">
        <p14:creationId xmlns:p14="http://schemas.microsoft.com/office/powerpoint/2010/main" val="4110211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mall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 y="0"/>
            <a:ext cx="9142111" cy="6858000"/>
          </a:xfrm>
          <a:prstGeom prst="rect">
            <a:avLst/>
          </a:prstGeom>
        </p:spPr>
      </p:pic>
      <p:sp>
        <p:nvSpPr>
          <p:cNvPr id="11" name="Title 9"/>
          <p:cNvSpPr>
            <a:spLocks noGrp="1"/>
          </p:cNvSpPr>
          <p:nvPr>
            <p:ph type="title"/>
          </p:nvPr>
        </p:nvSpPr>
        <p:spPr>
          <a:xfrm>
            <a:off x="200025" y="4171949"/>
            <a:ext cx="8743950" cy="590551"/>
          </a:xfrm>
        </p:spPr>
        <p:txBody>
          <a:bodyPr>
            <a:noAutofit/>
          </a:bodyPr>
          <a:lstStyle>
            <a:lvl1pPr algn="ct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quarter" idx="10" hasCustomPrompt="1"/>
          </p:nvPr>
        </p:nvSpPr>
        <p:spPr>
          <a:xfrm>
            <a:off x="200025" y="4848225"/>
            <a:ext cx="8743950" cy="876300"/>
          </a:xfrm>
        </p:spPr>
        <p:txBody>
          <a:bodyPr/>
          <a:lstStyle>
            <a:lvl1pPr marL="0" indent="0" algn="ctr">
              <a:buNone/>
              <a:defRPr/>
            </a:lvl1pPr>
          </a:lstStyle>
          <a:p>
            <a:pPr lvl="0"/>
            <a:r>
              <a:rPr lang="en-US" dirty="0"/>
              <a:t>Subhead</a:t>
            </a:r>
          </a:p>
        </p:txBody>
      </p:sp>
    </p:spTree>
    <p:extLst>
      <p:ext uri="{BB962C8B-B14F-4D97-AF65-F5344CB8AC3E}">
        <p14:creationId xmlns:p14="http://schemas.microsoft.com/office/powerpoint/2010/main" val="336034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rrow Footer - 1 Column">
    <p:spTree>
      <p:nvGrpSpPr>
        <p:cNvPr id="1" name=""/>
        <p:cNvGrpSpPr/>
        <p:nvPr/>
      </p:nvGrpSpPr>
      <p:grpSpPr>
        <a:xfrm>
          <a:off x="0" y="0"/>
          <a:ext cx="0" cy="0"/>
          <a:chOff x="0" y="0"/>
          <a:chExt cx="0" cy="0"/>
        </a:xfrm>
      </p:grpSpPr>
      <p:sp>
        <p:nvSpPr>
          <p:cNvPr id="6" name="Content Placeholder 6"/>
          <p:cNvSpPr>
            <a:spLocks noGrp="1"/>
          </p:cNvSpPr>
          <p:nvPr>
            <p:ph sz="quarter" idx="10"/>
          </p:nvPr>
        </p:nvSpPr>
        <p:spPr>
          <a:xfrm>
            <a:off x="228600" y="874493"/>
            <a:ext cx="8743950" cy="455493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228600" y="198217"/>
            <a:ext cx="8743950" cy="590551"/>
          </a:xfrm>
        </p:spPr>
        <p:txBody>
          <a:bodyPr>
            <a:no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9427"/>
            <a:ext cx="9144000" cy="1428573"/>
          </a:xfrm>
          <a:prstGeom prst="rect">
            <a:avLst/>
          </a:prstGeom>
        </p:spPr>
      </p:pic>
    </p:spTree>
    <p:extLst>
      <p:ext uri="{BB962C8B-B14F-4D97-AF65-F5344CB8AC3E}">
        <p14:creationId xmlns:p14="http://schemas.microsoft.com/office/powerpoint/2010/main" val="249599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rrow Footer - 2 Columns">
    <p:spTree>
      <p:nvGrpSpPr>
        <p:cNvPr id="1" name=""/>
        <p:cNvGrpSpPr/>
        <p:nvPr/>
      </p:nvGrpSpPr>
      <p:grpSpPr>
        <a:xfrm>
          <a:off x="0" y="0"/>
          <a:ext cx="0" cy="0"/>
          <a:chOff x="0" y="0"/>
          <a:chExt cx="0" cy="0"/>
        </a:xfrm>
      </p:grpSpPr>
      <p:sp>
        <p:nvSpPr>
          <p:cNvPr id="8" name="Title 9"/>
          <p:cNvSpPr>
            <a:spLocks noGrp="1"/>
          </p:cNvSpPr>
          <p:nvPr>
            <p:ph type="title"/>
          </p:nvPr>
        </p:nvSpPr>
        <p:spPr>
          <a:xfrm>
            <a:off x="228600" y="198217"/>
            <a:ext cx="8743950" cy="590551"/>
          </a:xfrm>
        </p:spPr>
        <p:txBody>
          <a:bodyPr>
            <a:no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p:cNvSpPr>
            <a:spLocks noGrp="1"/>
          </p:cNvSpPr>
          <p:nvPr>
            <p:ph sz="half" idx="10"/>
          </p:nvPr>
        </p:nvSpPr>
        <p:spPr>
          <a:xfrm>
            <a:off x="228600" y="882209"/>
            <a:ext cx="4276725" cy="454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1"/>
          </p:nvPr>
        </p:nvSpPr>
        <p:spPr>
          <a:xfrm>
            <a:off x="4695825" y="882209"/>
            <a:ext cx="4276725" cy="454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9427"/>
            <a:ext cx="9144000" cy="1428573"/>
          </a:xfrm>
          <a:prstGeom prst="rect">
            <a:avLst/>
          </a:prstGeom>
        </p:spPr>
      </p:pic>
    </p:spTree>
    <p:extLst>
      <p:ext uri="{BB962C8B-B14F-4D97-AF65-F5344CB8AC3E}">
        <p14:creationId xmlns:p14="http://schemas.microsoft.com/office/powerpoint/2010/main" val="113213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arge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40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5CE5E97-8CEE-4FDD-B182-021797C6ED47}" type="datetimeFigureOut">
              <a:rPr lang="en-US" smtClean="0">
                <a:solidFill>
                  <a:prstClr val="black">
                    <a:tint val="75000"/>
                  </a:prstClr>
                </a:solidFill>
              </a:rPr>
              <a:pPr/>
              <a:t>1/20/2020</a:t>
            </a:fld>
            <a:endParaRPr lang="en-US" dirty="0">
              <a:solidFill>
                <a:prstClr val="black">
                  <a:tint val="75000"/>
                </a:prstClr>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A564EBD0-C418-4E79-A58D-1639885DEA68}" type="slidenum">
              <a:rPr lang="en-US" smtClean="0">
                <a:solidFill>
                  <a:prstClr val="black">
                    <a:tint val="75000"/>
                  </a:prstClr>
                </a:solidFill>
              </a:rPr>
              <a:pPr/>
              <a:t>‹#›</a:t>
            </a:fld>
            <a:endParaRPr lang="en-US" dirty="0">
              <a:solidFill>
                <a:prstClr val="black">
                  <a:tint val="75000"/>
                </a:prstClr>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1241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4C3EA5B-BBF8-494C-825F-A669C5421735}" type="datetimeFigureOut">
              <a:rPr lang="en-US" smtClean="0">
                <a:solidFill>
                  <a:prstClr val="black">
                    <a:tint val="75000"/>
                  </a:prstClr>
                </a:solidFill>
                <a:latin typeface="Calibri"/>
              </a:rPr>
              <a:pPr eaLnBrk="1" fontAlgn="auto" hangingPunct="1">
                <a:spcBef>
                  <a:spcPts val="0"/>
                </a:spcBef>
                <a:spcAft>
                  <a:spcPts val="0"/>
                </a:spcAft>
              </a:pPr>
              <a:t>1/20/2020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BF24D45-337B-449F-9D7E-958043C5CEC2}"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8114139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nline-stopwatch.com/large-stopwatc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Grp="1" noChangeArrowheads="1"/>
          </p:cNvSpPr>
          <p:nvPr>
            <p:ph type="title"/>
          </p:nvPr>
        </p:nvSpPr>
        <p:spPr>
          <a:xfrm>
            <a:off x="762000" y="4114800"/>
            <a:ext cx="7924800" cy="1143000"/>
          </a:xfrm>
        </p:spPr>
        <p:txBody>
          <a:bodyPr/>
          <a:lstStyle/>
          <a:p>
            <a:pPr eaLnBrk="1" hangingPunct="1"/>
            <a:r>
              <a:rPr lang="en-US" dirty="0"/>
              <a:t>Welcome to</a:t>
            </a:r>
            <a:br>
              <a:rPr lang="en-US" dirty="0"/>
            </a:br>
            <a:r>
              <a:rPr lang="en-US" dirty="0"/>
              <a:t>The Lunch Challenge!</a:t>
            </a:r>
            <a:endParaRPr lang="en-US" sz="3200" b="0" i="1" dirty="0"/>
          </a:p>
        </p:txBody>
      </p:sp>
    </p:spTree>
    <p:extLst>
      <p:ext uri="{BB962C8B-B14F-4D97-AF65-F5344CB8AC3E}">
        <p14:creationId xmlns:p14="http://schemas.microsoft.com/office/powerpoint/2010/main" val="388527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62000" y="1905000"/>
            <a:ext cx="1782975" cy="2514600"/>
          </a:xfrm>
        </p:spPr>
        <p:txBody>
          <a:bodyPr/>
          <a:lstStyle/>
          <a:p>
            <a:pPr marL="457200" indent="-457200">
              <a:spcAft>
                <a:spcPts val="1200"/>
              </a:spcAft>
              <a:buFont typeface="+mj-lt"/>
              <a:buAutoNum type="alphaUcPeriod"/>
            </a:pPr>
            <a:r>
              <a:rPr lang="en-US" sz="2400" dirty="0"/>
              <a:t>$ 807</a:t>
            </a:r>
          </a:p>
          <a:p>
            <a:pPr marL="457200" indent="-457200">
              <a:spcAft>
                <a:spcPts val="1200"/>
              </a:spcAft>
              <a:buFont typeface="+mj-lt"/>
              <a:buAutoNum type="alphaUcPeriod"/>
            </a:pPr>
            <a:r>
              <a:rPr lang="en-US" sz="2400" dirty="0"/>
              <a:t>$ 270</a:t>
            </a:r>
          </a:p>
          <a:p>
            <a:pPr marL="457200" indent="-457200">
              <a:spcAft>
                <a:spcPts val="1200"/>
              </a:spcAft>
              <a:buFont typeface="+mj-lt"/>
              <a:buAutoNum type="alphaUcPeriod"/>
            </a:pPr>
            <a:r>
              <a:rPr lang="en-US" sz="2400" dirty="0"/>
              <a:t>$  95</a:t>
            </a:r>
          </a:p>
          <a:p>
            <a:pPr marL="457200" indent="-457200">
              <a:spcAft>
                <a:spcPts val="1200"/>
              </a:spcAft>
              <a:buFont typeface="+mj-lt"/>
              <a:buAutoNum type="alphaUcPeriod"/>
            </a:pPr>
            <a:r>
              <a:rPr lang="en-US" sz="2400" dirty="0"/>
              <a:t>$   0</a:t>
            </a:r>
          </a:p>
        </p:txBody>
      </p:sp>
      <p:sp>
        <p:nvSpPr>
          <p:cNvPr id="2" name="Title 1"/>
          <p:cNvSpPr>
            <a:spLocks noGrp="1"/>
          </p:cNvSpPr>
          <p:nvPr>
            <p:ph type="title"/>
          </p:nvPr>
        </p:nvSpPr>
        <p:spPr>
          <a:xfrm>
            <a:off x="228600" y="533400"/>
            <a:ext cx="8743950" cy="590551"/>
          </a:xfrm>
        </p:spPr>
        <p:txBody>
          <a:bodyPr/>
          <a:lstStyle/>
          <a:p>
            <a:r>
              <a:rPr lang="en-US" dirty="0"/>
              <a:t>SNAP Benefits</a:t>
            </a:r>
          </a:p>
        </p:txBody>
      </p:sp>
      <p:sp>
        <p:nvSpPr>
          <p:cNvPr id="4" name="TextBox 3"/>
          <p:cNvSpPr txBox="1"/>
          <p:nvPr/>
        </p:nvSpPr>
        <p:spPr>
          <a:xfrm>
            <a:off x="381000" y="5181600"/>
            <a:ext cx="8988562" cy="461665"/>
          </a:xfrm>
          <a:prstGeom prst="rect">
            <a:avLst/>
          </a:prstGeom>
          <a:noFill/>
        </p:spPr>
        <p:txBody>
          <a:bodyPr wrap="square" rtlCol="0">
            <a:spAutoFit/>
          </a:bodyPr>
          <a:lstStyle/>
          <a:p>
            <a:r>
              <a:rPr lang="en-US" b="1" dirty="0"/>
              <a:t>Match the available SNAP benefits to each of our families</a:t>
            </a:r>
          </a:p>
        </p:txBody>
      </p:sp>
    </p:spTree>
    <p:extLst>
      <p:ext uri="{BB962C8B-B14F-4D97-AF65-F5344CB8AC3E}">
        <p14:creationId xmlns:p14="http://schemas.microsoft.com/office/powerpoint/2010/main" val="3120171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8225" y="2362200"/>
            <a:ext cx="1782975" cy="2514600"/>
          </a:xfrm>
        </p:spPr>
        <p:txBody>
          <a:bodyPr/>
          <a:lstStyle/>
          <a:p>
            <a:pPr marL="457200" indent="-457200">
              <a:spcAft>
                <a:spcPts val="1200"/>
              </a:spcAft>
              <a:buFont typeface="+mj-lt"/>
              <a:buAutoNum type="alphaUcPeriod"/>
            </a:pPr>
            <a:r>
              <a:rPr lang="en-US" sz="2400" dirty="0"/>
              <a:t>$ 807</a:t>
            </a:r>
          </a:p>
          <a:p>
            <a:pPr marL="457200" indent="-457200">
              <a:spcAft>
                <a:spcPts val="1200"/>
              </a:spcAft>
              <a:buFont typeface="+mj-lt"/>
              <a:buAutoNum type="alphaUcPeriod"/>
            </a:pPr>
            <a:r>
              <a:rPr lang="en-US" sz="2400" dirty="0"/>
              <a:t>$ 270</a:t>
            </a:r>
          </a:p>
          <a:p>
            <a:pPr marL="457200" indent="-457200">
              <a:spcAft>
                <a:spcPts val="1200"/>
              </a:spcAft>
              <a:buFont typeface="+mj-lt"/>
              <a:buAutoNum type="alphaUcPeriod"/>
            </a:pPr>
            <a:r>
              <a:rPr lang="en-US" sz="2400" dirty="0"/>
              <a:t>$  95</a:t>
            </a:r>
          </a:p>
          <a:p>
            <a:pPr marL="457200" indent="-457200">
              <a:spcAft>
                <a:spcPts val="1200"/>
              </a:spcAft>
              <a:buFont typeface="+mj-lt"/>
              <a:buAutoNum type="alphaUcPeriod"/>
            </a:pPr>
            <a:r>
              <a:rPr lang="en-US" sz="2400" dirty="0"/>
              <a:t>$   0</a:t>
            </a:r>
          </a:p>
        </p:txBody>
      </p:sp>
      <p:sp>
        <p:nvSpPr>
          <p:cNvPr id="2" name="Title 1"/>
          <p:cNvSpPr>
            <a:spLocks noGrp="1"/>
          </p:cNvSpPr>
          <p:nvPr>
            <p:ph type="title"/>
          </p:nvPr>
        </p:nvSpPr>
        <p:spPr>
          <a:xfrm>
            <a:off x="219561" y="838200"/>
            <a:ext cx="8743950" cy="590551"/>
          </a:xfrm>
        </p:spPr>
        <p:txBody>
          <a:bodyPr/>
          <a:lstStyle/>
          <a:p>
            <a:r>
              <a:rPr lang="en-US" dirty="0"/>
              <a:t>SNAP Benefits</a:t>
            </a:r>
            <a:br>
              <a:rPr lang="en-US" dirty="0"/>
            </a:br>
            <a:r>
              <a:rPr lang="en-US" sz="2400" dirty="0"/>
              <a:t>Match the available monthly SNAP benefit to each of our families</a:t>
            </a:r>
            <a:endParaRPr lang="en-US" dirty="0"/>
          </a:p>
        </p:txBody>
      </p:sp>
      <p:sp>
        <p:nvSpPr>
          <p:cNvPr id="4" name="TextBox 3"/>
          <p:cNvSpPr txBox="1"/>
          <p:nvPr/>
        </p:nvSpPr>
        <p:spPr>
          <a:xfrm>
            <a:off x="1981200" y="2362200"/>
            <a:ext cx="5334000" cy="461665"/>
          </a:xfrm>
          <a:prstGeom prst="rect">
            <a:avLst/>
          </a:prstGeom>
          <a:noFill/>
        </p:spPr>
        <p:txBody>
          <a:bodyPr wrap="square" rtlCol="0">
            <a:spAutoFit/>
          </a:bodyPr>
          <a:lstStyle/>
          <a:p>
            <a:r>
              <a:rPr lang="en-US" dirty="0"/>
              <a:t>Olathe, KS multi-generational family </a:t>
            </a:r>
          </a:p>
        </p:txBody>
      </p:sp>
      <p:sp>
        <p:nvSpPr>
          <p:cNvPr id="5" name="TextBox 4"/>
          <p:cNvSpPr txBox="1"/>
          <p:nvPr/>
        </p:nvSpPr>
        <p:spPr>
          <a:xfrm>
            <a:off x="2014728" y="2940421"/>
            <a:ext cx="5779008" cy="461665"/>
          </a:xfrm>
          <a:prstGeom prst="rect">
            <a:avLst/>
          </a:prstGeom>
          <a:noFill/>
        </p:spPr>
        <p:txBody>
          <a:bodyPr wrap="square" rtlCol="0">
            <a:spAutoFit/>
          </a:bodyPr>
          <a:lstStyle/>
          <a:p>
            <a:r>
              <a:rPr lang="en-US" dirty="0"/>
              <a:t>Liberty, MO single mother of two children </a:t>
            </a:r>
          </a:p>
        </p:txBody>
      </p:sp>
      <p:sp>
        <p:nvSpPr>
          <p:cNvPr id="6" name="TextBox 5"/>
          <p:cNvSpPr txBox="1"/>
          <p:nvPr/>
        </p:nvSpPr>
        <p:spPr>
          <a:xfrm>
            <a:off x="2042160" y="3526481"/>
            <a:ext cx="5556399" cy="461665"/>
          </a:xfrm>
          <a:prstGeom prst="rect">
            <a:avLst/>
          </a:prstGeom>
          <a:noFill/>
        </p:spPr>
        <p:txBody>
          <a:bodyPr wrap="square" rtlCol="0">
            <a:spAutoFit/>
          </a:bodyPr>
          <a:lstStyle/>
          <a:p>
            <a:r>
              <a:rPr lang="en-US" dirty="0"/>
              <a:t>Blue Rapids, KS senior couple</a:t>
            </a:r>
          </a:p>
        </p:txBody>
      </p:sp>
      <p:sp>
        <p:nvSpPr>
          <p:cNvPr id="7" name="TextBox 6"/>
          <p:cNvSpPr txBox="1"/>
          <p:nvPr/>
        </p:nvSpPr>
        <p:spPr>
          <a:xfrm>
            <a:off x="2042159" y="4130829"/>
            <a:ext cx="5882641" cy="461665"/>
          </a:xfrm>
          <a:prstGeom prst="rect">
            <a:avLst/>
          </a:prstGeom>
          <a:noFill/>
        </p:spPr>
        <p:txBody>
          <a:bodyPr wrap="square" rtlCol="0">
            <a:spAutoFit/>
          </a:bodyPr>
          <a:lstStyle/>
          <a:p>
            <a:r>
              <a:rPr lang="en-US" dirty="0"/>
              <a:t>Kansas City, MO couple with four children </a:t>
            </a:r>
          </a:p>
        </p:txBody>
      </p:sp>
    </p:spTree>
    <p:extLst>
      <p:ext uri="{BB962C8B-B14F-4D97-AF65-F5344CB8AC3E}">
        <p14:creationId xmlns:p14="http://schemas.microsoft.com/office/powerpoint/2010/main" val="1450822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46993" y="1295400"/>
            <a:ext cx="8743950" cy="4267200"/>
          </a:xfrm>
        </p:spPr>
        <p:txBody>
          <a:bodyPr numCol="1">
            <a:normAutofit lnSpcReduction="10000"/>
          </a:bodyPr>
          <a:lstStyle/>
          <a:p>
            <a:pPr>
              <a:spcAft>
                <a:spcPts val="1200"/>
              </a:spcAft>
            </a:pPr>
            <a:r>
              <a:rPr lang="en-US" sz="2400" dirty="0"/>
              <a:t>760+ Partner Agencies</a:t>
            </a:r>
          </a:p>
          <a:p>
            <a:pPr lvl="1">
              <a:spcAft>
                <a:spcPts val="1200"/>
              </a:spcAft>
              <a:buFont typeface="Wingdings" panose="05000000000000000000" pitchFamily="2" charset="2"/>
              <a:buChar char="Ø"/>
            </a:pPr>
            <a:r>
              <a:rPr lang="en-US" sz="2000" dirty="0"/>
              <a:t>Pantries</a:t>
            </a:r>
          </a:p>
          <a:p>
            <a:pPr lvl="1">
              <a:spcAft>
                <a:spcPts val="1200"/>
              </a:spcAft>
              <a:buFont typeface="Wingdings" panose="05000000000000000000" pitchFamily="2" charset="2"/>
              <a:buChar char="Ø"/>
            </a:pPr>
            <a:r>
              <a:rPr lang="en-US" sz="2000" dirty="0"/>
              <a:t>Community Kitchens</a:t>
            </a:r>
          </a:p>
          <a:p>
            <a:pPr lvl="1">
              <a:spcAft>
                <a:spcPts val="1200"/>
              </a:spcAft>
              <a:buFont typeface="Wingdings" panose="05000000000000000000" pitchFamily="2" charset="2"/>
              <a:buChar char="Ø"/>
            </a:pPr>
            <a:r>
              <a:rPr lang="en-US" sz="2000" dirty="0"/>
              <a:t>Shelters</a:t>
            </a:r>
          </a:p>
          <a:p>
            <a:pPr>
              <a:spcAft>
                <a:spcPts val="1200"/>
              </a:spcAft>
            </a:pPr>
            <a:r>
              <a:rPr lang="en-US" sz="2400" dirty="0"/>
              <a:t>BackSnack </a:t>
            </a:r>
          </a:p>
          <a:p>
            <a:pPr>
              <a:spcAft>
                <a:spcPts val="1200"/>
              </a:spcAft>
            </a:pPr>
            <a:r>
              <a:rPr lang="en-US" sz="2400" dirty="0"/>
              <a:t>Kids Café</a:t>
            </a:r>
          </a:p>
          <a:p>
            <a:pPr>
              <a:spcAft>
                <a:spcPts val="1200"/>
              </a:spcAft>
            </a:pPr>
            <a:r>
              <a:rPr lang="en-US" sz="2400" dirty="0"/>
              <a:t>Senior Commodity Boxes</a:t>
            </a:r>
          </a:p>
          <a:p>
            <a:pPr>
              <a:spcAft>
                <a:spcPts val="1200"/>
              </a:spcAft>
            </a:pPr>
            <a:r>
              <a:rPr lang="en-US" sz="2400" dirty="0"/>
              <a:t>Senior/Rural Mobile Food Pantries</a:t>
            </a:r>
          </a:p>
          <a:p>
            <a:pPr>
              <a:spcAft>
                <a:spcPts val="1200"/>
              </a:spcAft>
            </a:pPr>
            <a:endParaRPr lang="en-US" sz="2400" dirty="0"/>
          </a:p>
          <a:p>
            <a:pPr>
              <a:spcAft>
                <a:spcPts val="1200"/>
              </a:spcAft>
            </a:pPr>
            <a:endParaRPr lang="en-US" sz="2400" dirty="0"/>
          </a:p>
        </p:txBody>
      </p:sp>
      <p:sp>
        <p:nvSpPr>
          <p:cNvPr id="2" name="Title 1"/>
          <p:cNvSpPr>
            <a:spLocks noGrp="1"/>
          </p:cNvSpPr>
          <p:nvPr>
            <p:ph type="title"/>
          </p:nvPr>
        </p:nvSpPr>
        <p:spPr>
          <a:xfrm>
            <a:off x="246993" y="533400"/>
            <a:ext cx="8743950" cy="590551"/>
          </a:xfrm>
        </p:spPr>
        <p:txBody>
          <a:bodyPr/>
          <a:lstStyle/>
          <a:p>
            <a:r>
              <a:rPr lang="en-US" dirty="0"/>
              <a:t>Harvesters’ Resources</a:t>
            </a:r>
          </a:p>
        </p:txBody>
      </p:sp>
    </p:spTree>
    <p:extLst>
      <p:ext uri="{BB962C8B-B14F-4D97-AF65-F5344CB8AC3E}">
        <p14:creationId xmlns:p14="http://schemas.microsoft.com/office/powerpoint/2010/main" val="30776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sz="quarter" idx="10"/>
          </p:nvPr>
        </p:nvSpPr>
        <p:spPr>
          <a:xfrm>
            <a:off x="152400" y="1177651"/>
            <a:ext cx="8743950" cy="2706907"/>
          </a:xfrm>
        </p:spPr>
        <p:txBody>
          <a:bodyPr/>
          <a:lstStyle/>
          <a:p>
            <a:pPr algn="ctr" eaLnBrk="1" hangingPunct="1">
              <a:lnSpc>
                <a:spcPct val="90000"/>
              </a:lnSpc>
              <a:buFont typeface="Wingdings" pitchFamily="2" charset="2"/>
              <a:buNone/>
            </a:pPr>
            <a:endParaRPr lang="en-US" sz="2400" i="1" dirty="0">
              <a:solidFill>
                <a:schemeClr val="hlink"/>
              </a:solidFill>
            </a:endParaRPr>
          </a:p>
          <a:p>
            <a:pPr algn="ctr" eaLnBrk="1" hangingPunct="1">
              <a:lnSpc>
                <a:spcPct val="90000"/>
              </a:lnSpc>
              <a:buFont typeface="Wingdings" pitchFamily="2" charset="2"/>
              <a:buNone/>
            </a:pPr>
            <a:endParaRPr lang="en-US" sz="2400" i="1" dirty="0">
              <a:solidFill>
                <a:schemeClr val="hlink"/>
              </a:solidFill>
            </a:endParaRPr>
          </a:p>
          <a:p>
            <a:pPr algn="ctr" eaLnBrk="1" hangingPunct="1">
              <a:lnSpc>
                <a:spcPct val="90000"/>
              </a:lnSpc>
              <a:buFont typeface="Wingdings" pitchFamily="2" charset="2"/>
              <a:buNone/>
            </a:pPr>
            <a:r>
              <a:rPr lang="en-US" sz="7200" i="1" dirty="0"/>
              <a:t>Let’s Get Cooking!</a:t>
            </a:r>
          </a:p>
        </p:txBody>
      </p:sp>
      <p:sp>
        <p:nvSpPr>
          <p:cNvPr id="7172" name="AutoShape 2"/>
          <p:cNvSpPr>
            <a:spLocks noGrp="1" noChangeArrowheads="1"/>
          </p:cNvSpPr>
          <p:nvPr>
            <p:ph type="title"/>
          </p:nvPr>
        </p:nvSpPr>
        <p:spPr>
          <a:xfrm>
            <a:off x="260131" y="882376"/>
            <a:ext cx="8743950" cy="590551"/>
          </a:xfrm>
        </p:spPr>
        <p:txBody>
          <a:bodyPr/>
          <a:lstStyle/>
          <a:p>
            <a:pPr eaLnBrk="1" hangingPunct="1"/>
            <a:r>
              <a:rPr lang="en-US" dirty="0"/>
              <a:t>Are We Hungry Yet?</a:t>
            </a:r>
            <a:endParaRPr lang="en-US" sz="3200" b="0" i="1" dirty="0"/>
          </a:p>
        </p:txBody>
      </p:sp>
      <p:pic>
        <p:nvPicPr>
          <p:cNvPr id="2" name="Picture 1"/>
          <p:cNvPicPr>
            <a:picLocks noChangeAspect="1"/>
          </p:cNvPicPr>
          <p:nvPr/>
        </p:nvPicPr>
        <p:blipFill>
          <a:blip r:embed="rId3"/>
          <a:stretch>
            <a:fillRect/>
          </a:stretch>
        </p:blipFill>
        <p:spPr>
          <a:xfrm>
            <a:off x="3418897" y="3276600"/>
            <a:ext cx="2426418" cy="21215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sz="quarter" idx="10"/>
          </p:nvPr>
        </p:nvSpPr>
        <p:spPr>
          <a:xfrm>
            <a:off x="152400" y="1676400"/>
            <a:ext cx="8743950" cy="2706907"/>
          </a:xfrm>
        </p:spPr>
        <p:txBody>
          <a:bodyPr/>
          <a:lstStyle/>
          <a:p>
            <a:pPr algn="ctr" eaLnBrk="1" hangingPunct="1">
              <a:lnSpc>
                <a:spcPct val="90000"/>
              </a:lnSpc>
              <a:buFont typeface="Wingdings" pitchFamily="2" charset="2"/>
              <a:buNone/>
            </a:pPr>
            <a:endParaRPr lang="en-US" sz="2400" i="1" dirty="0">
              <a:solidFill>
                <a:schemeClr val="hlink"/>
              </a:solidFill>
            </a:endParaRPr>
          </a:p>
          <a:p>
            <a:pPr algn="ctr" eaLnBrk="1" hangingPunct="1">
              <a:lnSpc>
                <a:spcPct val="90000"/>
              </a:lnSpc>
              <a:buFont typeface="Wingdings" pitchFamily="2" charset="2"/>
              <a:buNone/>
            </a:pPr>
            <a:endParaRPr lang="en-US" sz="2400" i="1" dirty="0">
              <a:solidFill>
                <a:schemeClr val="hlink"/>
              </a:solidFill>
            </a:endParaRPr>
          </a:p>
          <a:p>
            <a:pPr algn="ctr" eaLnBrk="1" hangingPunct="1">
              <a:lnSpc>
                <a:spcPct val="90000"/>
              </a:lnSpc>
              <a:buFont typeface="Wingdings" pitchFamily="2" charset="2"/>
              <a:buNone/>
            </a:pPr>
            <a:r>
              <a:rPr lang="en-US" sz="3200" i="1" dirty="0"/>
              <a:t>Take a moment now</a:t>
            </a:r>
          </a:p>
          <a:p>
            <a:pPr algn="ctr" eaLnBrk="1" hangingPunct="1">
              <a:lnSpc>
                <a:spcPct val="90000"/>
              </a:lnSpc>
              <a:buFont typeface="Wingdings" pitchFamily="2" charset="2"/>
              <a:buNone/>
            </a:pPr>
            <a:r>
              <a:rPr lang="en-US" sz="3200" i="1" dirty="0"/>
              <a:t>to come up with a family name.</a:t>
            </a:r>
          </a:p>
        </p:txBody>
      </p:sp>
      <p:sp>
        <p:nvSpPr>
          <p:cNvPr id="7172" name="AutoShape 2"/>
          <p:cNvSpPr>
            <a:spLocks noGrp="1" noChangeArrowheads="1"/>
          </p:cNvSpPr>
          <p:nvPr>
            <p:ph type="title"/>
          </p:nvPr>
        </p:nvSpPr>
        <p:spPr>
          <a:xfrm>
            <a:off x="260131" y="882376"/>
            <a:ext cx="8743950" cy="590551"/>
          </a:xfrm>
        </p:spPr>
        <p:txBody>
          <a:bodyPr/>
          <a:lstStyle/>
          <a:p>
            <a:pPr eaLnBrk="1" hangingPunct="1"/>
            <a:r>
              <a:rPr lang="en-US" dirty="0"/>
              <a:t>Family Names</a:t>
            </a:r>
            <a:endParaRPr lang="en-US" sz="3200" b="0" i="1" dirty="0"/>
          </a:p>
        </p:txBody>
      </p:sp>
    </p:spTree>
    <p:extLst>
      <p:ext uri="{BB962C8B-B14F-4D97-AF65-F5344CB8AC3E}">
        <p14:creationId xmlns:p14="http://schemas.microsoft.com/office/powerpoint/2010/main" val="293656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vanzee\AppData\Local\Microsoft\Windows\Temporary Internet Files\Content.IE5\C2S62AJD\MP900427613[1].jpg"/>
          <p:cNvPicPr>
            <a:picLocks noChangeAspect="1" noChangeArrowheads="1"/>
          </p:cNvPicPr>
          <p:nvPr/>
        </p:nvPicPr>
        <p:blipFill>
          <a:blip r:embed="rId3" cstate="print"/>
          <a:srcRect/>
          <a:stretch>
            <a:fillRect/>
          </a:stretch>
        </p:blipFill>
        <p:spPr bwMode="auto">
          <a:xfrm>
            <a:off x="6781800" y="3687078"/>
            <a:ext cx="1981200" cy="1981200"/>
          </a:xfrm>
          <a:prstGeom prst="rect">
            <a:avLst/>
          </a:prstGeom>
          <a:noFill/>
        </p:spPr>
      </p:pic>
      <p:sp>
        <p:nvSpPr>
          <p:cNvPr id="5123" name="Rectangle 3"/>
          <p:cNvSpPr>
            <a:spLocks noGrp="1" noChangeArrowheads="1"/>
          </p:cNvSpPr>
          <p:nvPr>
            <p:ph sz="quarter" idx="10"/>
          </p:nvPr>
        </p:nvSpPr>
        <p:spPr>
          <a:xfrm>
            <a:off x="228600" y="2046971"/>
            <a:ext cx="8743950" cy="1640107"/>
          </a:xfrm>
        </p:spPr>
        <p:txBody>
          <a:bodyPr/>
          <a:lstStyle/>
          <a:p>
            <a:pPr eaLnBrk="1" hangingPunct="1">
              <a:buFont typeface="Wingdings" pitchFamily="2" charset="2"/>
              <a:buChar char="§"/>
            </a:pPr>
            <a:r>
              <a:rPr lang="en-US" sz="2400" dirty="0"/>
              <a:t>Working together, your family will prepare lunch with some of the constraints facing food insecure individuals in our region</a:t>
            </a:r>
          </a:p>
          <a:p>
            <a:pPr eaLnBrk="1" hangingPunct="1">
              <a:buFont typeface="Wingdings" pitchFamily="2" charset="2"/>
              <a:buChar char="§"/>
            </a:pPr>
            <a:r>
              <a:rPr lang="en-US" sz="2400" dirty="0"/>
              <a:t>Your meal should be nutritious and within your budget</a:t>
            </a:r>
          </a:p>
          <a:p>
            <a:pPr eaLnBrk="1" hangingPunct="1">
              <a:lnSpc>
                <a:spcPct val="90000"/>
              </a:lnSpc>
              <a:buFont typeface="Wingdings" pitchFamily="2" charset="2"/>
              <a:buNone/>
            </a:pPr>
            <a:endParaRPr lang="en-US" sz="2000" dirty="0">
              <a:solidFill>
                <a:schemeClr val="folHlink"/>
              </a:solidFill>
            </a:endParaRPr>
          </a:p>
        </p:txBody>
      </p:sp>
      <p:sp>
        <p:nvSpPr>
          <p:cNvPr id="5122" name="AutoShape 2"/>
          <p:cNvSpPr>
            <a:spLocks noGrp="1" noChangeArrowheads="1"/>
          </p:cNvSpPr>
          <p:nvPr>
            <p:ph type="title"/>
          </p:nvPr>
        </p:nvSpPr>
        <p:spPr>
          <a:xfrm>
            <a:off x="394795" y="579217"/>
            <a:ext cx="8743950" cy="590551"/>
          </a:xfrm>
        </p:spPr>
        <p:txBody>
          <a:bodyPr/>
          <a:lstStyle/>
          <a:p>
            <a:pPr eaLnBrk="1" hangingPunct="1"/>
            <a:r>
              <a:rPr lang="en-US" dirty="0"/>
              <a:t>The Lunch Challenge Assignment</a:t>
            </a:r>
            <a:endParaRPr lang="en-US" sz="3200" b="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quarter" idx="10"/>
          </p:nvPr>
        </p:nvSpPr>
        <p:spPr>
          <a:xfrm>
            <a:off x="228600" y="1143000"/>
            <a:ext cx="8743950" cy="4554934"/>
          </a:xfrm>
        </p:spPr>
        <p:txBody>
          <a:bodyPr/>
          <a:lstStyle/>
          <a:p>
            <a:pPr eaLnBrk="1" hangingPunct="1">
              <a:spcAft>
                <a:spcPts val="600"/>
              </a:spcAft>
              <a:buFont typeface="Wingdings" pitchFamily="2" charset="2"/>
              <a:buChar char="§"/>
            </a:pPr>
            <a:r>
              <a:rPr lang="en-US" sz="2000" dirty="0"/>
              <a:t>Your food budget is $1.50 per person + $1.50 for judges’ plate</a:t>
            </a:r>
          </a:p>
          <a:p>
            <a:pPr>
              <a:spcAft>
                <a:spcPts val="600"/>
              </a:spcAft>
              <a:buFont typeface="Wingdings" pitchFamily="2" charset="2"/>
              <a:buChar char="§"/>
            </a:pPr>
            <a:r>
              <a:rPr lang="en-US" sz="2000" dirty="0"/>
              <a:t>Everyone must be able to eat the meal</a:t>
            </a:r>
          </a:p>
          <a:p>
            <a:pPr>
              <a:spcAft>
                <a:spcPts val="600"/>
              </a:spcAft>
              <a:buFont typeface="Wingdings" pitchFamily="2" charset="2"/>
              <a:buChar char="§"/>
            </a:pPr>
            <a:r>
              <a:rPr lang="en-US" sz="2000" dirty="0"/>
              <a:t>Materials available:</a:t>
            </a:r>
          </a:p>
          <a:p>
            <a:pPr lvl="1">
              <a:spcAft>
                <a:spcPts val="600"/>
              </a:spcAft>
              <a:buFont typeface="Wingdings" pitchFamily="2" charset="2"/>
              <a:buChar char="§"/>
            </a:pPr>
            <a:r>
              <a:rPr lang="en-US" sz="1600" dirty="0"/>
              <a:t>“My Plate” Nutrition Flyer</a:t>
            </a:r>
          </a:p>
          <a:p>
            <a:pPr lvl="1">
              <a:spcAft>
                <a:spcPts val="600"/>
              </a:spcAft>
              <a:buFont typeface="Wingdings" pitchFamily="2" charset="2"/>
              <a:buChar char="§"/>
            </a:pPr>
            <a:r>
              <a:rPr lang="en-US" sz="1600" dirty="0"/>
              <a:t>Grocery Store Flyer</a:t>
            </a:r>
          </a:p>
          <a:p>
            <a:pPr lvl="1">
              <a:spcAft>
                <a:spcPts val="600"/>
              </a:spcAft>
              <a:buFont typeface="Wingdings" pitchFamily="2" charset="2"/>
              <a:buChar char="§"/>
            </a:pPr>
            <a:r>
              <a:rPr lang="en-US" sz="1600" dirty="0"/>
              <a:t>Work Station Supplies</a:t>
            </a:r>
          </a:p>
          <a:p>
            <a:pPr>
              <a:spcAft>
                <a:spcPts val="600"/>
              </a:spcAft>
              <a:buFont typeface="Wingdings" pitchFamily="2" charset="2"/>
              <a:buChar char="§"/>
            </a:pPr>
            <a:r>
              <a:rPr lang="en-US" sz="2000" dirty="0"/>
              <a:t>Access to a food pantry</a:t>
            </a:r>
          </a:p>
          <a:p>
            <a:pPr>
              <a:spcAft>
                <a:spcPts val="600"/>
              </a:spcAft>
              <a:buFont typeface="Wingdings" pitchFamily="2" charset="2"/>
              <a:buChar char="§"/>
            </a:pPr>
            <a:r>
              <a:rPr lang="en-US" sz="2000" dirty="0"/>
              <a:t>One trip to the pantry and one trip to the grocery store</a:t>
            </a:r>
          </a:p>
          <a:p>
            <a:pPr eaLnBrk="1" hangingPunct="1">
              <a:buNone/>
            </a:pPr>
            <a:endParaRPr lang="en-US" dirty="0"/>
          </a:p>
          <a:p>
            <a:pPr eaLnBrk="1" hangingPunct="1"/>
            <a:endParaRPr lang="en-US" dirty="0"/>
          </a:p>
        </p:txBody>
      </p:sp>
      <p:sp>
        <p:nvSpPr>
          <p:cNvPr id="10242" name="AutoShape 2"/>
          <p:cNvSpPr>
            <a:spLocks noGrp="1" noChangeArrowheads="1"/>
          </p:cNvSpPr>
          <p:nvPr>
            <p:ph type="title"/>
          </p:nvPr>
        </p:nvSpPr>
        <p:spPr>
          <a:xfrm>
            <a:off x="257503" y="347265"/>
            <a:ext cx="8743950" cy="590551"/>
          </a:xfrm>
        </p:spPr>
        <p:txBody>
          <a:bodyPr/>
          <a:lstStyle/>
          <a:p>
            <a:pPr eaLnBrk="1" hangingPunct="1"/>
            <a:r>
              <a:rPr lang="en-US" dirty="0"/>
              <a:t>Resources and Constraints</a:t>
            </a:r>
          </a:p>
        </p:txBody>
      </p:sp>
      <p:pic>
        <p:nvPicPr>
          <p:cNvPr id="6" name="Picture 5" descr="MCj02380360000[1]"/>
          <p:cNvPicPr>
            <a:picLocks noChangeAspect="1" noChangeArrowheads="1"/>
          </p:cNvPicPr>
          <p:nvPr/>
        </p:nvPicPr>
        <p:blipFill>
          <a:blip r:embed="rId3" cstate="print"/>
          <a:srcRect/>
          <a:stretch>
            <a:fillRect/>
          </a:stretch>
        </p:blipFill>
        <p:spPr bwMode="auto">
          <a:xfrm>
            <a:off x="6400800" y="2514601"/>
            <a:ext cx="2133600" cy="1524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0"/>
          </p:nvPr>
        </p:nvSpPr>
        <p:spPr>
          <a:xfrm>
            <a:off x="363264" y="1524000"/>
            <a:ext cx="8743950" cy="3697507"/>
          </a:xfrm>
        </p:spPr>
        <p:txBody>
          <a:bodyPr>
            <a:normAutofit fontScale="92500" lnSpcReduction="10000"/>
          </a:bodyPr>
          <a:lstStyle/>
          <a:p>
            <a:pPr eaLnBrk="1" hangingPunct="1">
              <a:spcAft>
                <a:spcPts val="600"/>
              </a:spcAft>
              <a:buFont typeface="Wingdings" charset="2"/>
              <a:buChar char="§"/>
            </a:pPr>
            <a:r>
              <a:rPr lang="en-US" sz="2400" dirty="0"/>
              <a:t>Safety First!</a:t>
            </a:r>
          </a:p>
          <a:p>
            <a:pPr eaLnBrk="1" hangingPunct="1">
              <a:spcAft>
                <a:spcPts val="600"/>
              </a:spcAft>
              <a:buFont typeface="Wingdings" charset="2"/>
              <a:buChar char="§"/>
            </a:pPr>
            <a:r>
              <a:rPr lang="en-US" sz="2400" dirty="0"/>
              <a:t>Side sinks for handwashing</a:t>
            </a:r>
          </a:p>
          <a:p>
            <a:pPr eaLnBrk="1" hangingPunct="1">
              <a:spcAft>
                <a:spcPts val="600"/>
              </a:spcAft>
              <a:buFont typeface="Wingdings" charset="2"/>
              <a:buChar char="§"/>
            </a:pPr>
            <a:r>
              <a:rPr lang="en-US" sz="2400" dirty="0"/>
              <a:t>Kitchen sink for produce, dishwashing</a:t>
            </a:r>
          </a:p>
          <a:p>
            <a:pPr eaLnBrk="1" hangingPunct="1">
              <a:spcAft>
                <a:spcPts val="600"/>
              </a:spcAft>
              <a:buFont typeface="Wingdings" charset="2"/>
              <a:buChar char="§"/>
            </a:pPr>
            <a:r>
              <a:rPr lang="en-US" sz="2400" dirty="0"/>
              <a:t>Recycle and compost </a:t>
            </a:r>
          </a:p>
          <a:p>
            <a:pPr eaLnBrk="1" hangingPunct="1">
              <a:spcAft>
                <a:spcPts val="600"/>
              </a:spcAft>
              <a:buFont typeface="Wingdings" charset="2"/>
              <a:buChar char="§"/>
            </a:pPr>
            <a:r>
              <a:rPr lang="en-US" sz="2400" dirty="0"/>
              <a:t>The microwaves and ovens are off-limits</a:t>
            </a:r>
          </a:p>
          <a:p>
            <a:pPr eaLnBrk="1" hangingPunct="1">
              <a:spcAft>
                <a:spcPts val="600"/>
              </a:spcAft>
              <a:buFont typeface="Wingdings" charset="2"/>
              <a:buChar char="§"/>
            </a:pPr>
            <a:r>
              <a:rPr lang="en-US" sz="2400" dirty="0"/>
              <a:t>No more than 2 people per team behind the counter</a:t>
            </a:r>
          </a:p>
          <a:p>
            <a:pPr eaLnBrk="1" hangingPunct="1">
              <a:spcAft>
                <a:spcPts val="600"/>
              </a:spcAft>
              <a:buFont typeface="Wingdings" charset="2"/>
              <a:buChar char="§"/>
            </a:pPr>
            <a:r>
              <a:rPr lang="en-US" sz="2400" dirty="0"/>
              <a:t>Prep at your workstation</a:t>
            </a:r>
          </a:p>
          <a:p>
            <a:pPr eaLnBrk="1" hangingPunct="1">
              <a:spcAft>
                <a:spcPts val="600"/>
              </a:spcAft>
              <a:buFont typeface="Wingdings" charset="2"/>
              <a:buChar char="§"/>
            </a:pPr>
            <a:r>
              <a:rPr lang="en-US" sz="2400" dirty="0"/>
              <a:t>Everyone must have a job</a:t>
            </a:r>
          </a:p>
        </p:txBody>
      </p:sp>
      <p:sp>
        <p:nvSpPr>
          <p:cNvPr id="11266" name="AutoShape 2"/>
          <p:cNvSpPr>
            <a:spLocks noGrp="1" noChangeArrowheads="1"/>
          </p:cNvSpPr>
          <p:nvPr>
            <p:ph type="title"/>
          </p:nvPr>
        </p:nvSpPr>
        <p:spPr>
          <a:xfrm>
            <a:off x="363264" y="609600"/>
            <a:ext cx="8743950" cy="590551"/>
          </a:xfrm>
        </p:spPr>
        <p:txBody>
          <a:bodyPr/>
          <a:lstStyle/>
          <a:p>
            <a:pPr eaLnBrk="1" hangingPunct="1"/>
            <a:r>
              <a:rPr lang="en-US" dirty="0"/>
              <a:t>Reminders…</a:t>
            </a:r>
          </a:p>
        </p:txBody>
      </p:sp>
      <p:pic>
        <p:nvPicPr>
          <p:cNvPr id="6" name="Picture 5" descr="MCj02380360000[1]"/>
          <p:cNvPicPr>
            <a:picLocks noChangeAspect="1" noChangeArrowheads="1"/>
          </p:cNvPicPr>
          <p:nvPr/>
        </p:nvPicPr>
        <p:blipFill>
          <a:blip r:embed="rId3" cstate="print"/>
          <a:srcRect/>
          <a:stretch>
            <a:fillRect/>
          </a:stretch>
        </p:blipFill>
        <p:spPr bwMode="auto">
          <a:xfrm>
            <a:off x="6553200" y="4267200"/>
            <a:ext cx="2133600" cy="14636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0"/>
          </p:nvPr>
        </p:nvSpPr>
        <p:spPr>
          <a:xfrm>
            <a:off x="257503" y="1905000"/>
            <a:ext cx="8743950" cy="3316507"/>
          </a:xfrm>
        </p:spPr>
        <p:txBody>
          <a:bodyPr numCol="2">
            <a:normAutofit/>
          </a:bodyPr>
          <a:lstStyle/>
          <a:p>
            <a:pPr eaLnBrk="1" hangingPunct="1">
              <a:lnSpc>
                <a:spcPct val="90000"/>
              </a:lnSpc>
              <a:buFont typeface="Wingdings" pitchFamily="2" charset="2"/>
              <a:buChar char="§"/>
            </a:pPr>
            <a:r>
              <a:rPr lang="en-US" sz="2400" dirty="0"/>
              <a:t>Nutrition and cost</a:t>
            </a:r>
          </a:p>
          <a:p>
            <a:pPr eaLnBrk="1" hangingPunct="1">
              <a:lnSpc>
                <a:spcPct val="90000"/>
              </a:lnSpc>
              <a:buFont typeface="Wingdings" pitchFamily="2" charset="2"/>
              <a:buChar char="§"/>
            </a:pPr>
            <a:r>
              <a:rPr lang="en-US" sz="2400" dirty="0"/>
              <a:t>Taste and appearance</a:t>
            </a:r>
          </a:p>
          <a:p>
            <a:pPr eaLnBrk="1" hangingPunct="1">
              <a:lnSpc>
                <a:spcPct val="90000"/>
              </a:lnSpc>
              <a:buFont typeface="Wingdings" pitchFamily="2" charset="2"/>
              <a:buChar char="§"/>
            </a:pPr>
            <a:r>
              <a:rPr lang="en-US" sz="2400" dirty="0"/>
              <a:t>Teamwork</a:t>
            </a:r>
          </a:p>
          <a:p>
            <a:pPr eaLnBrk="1" hangingPunct="1">
              <a:lnSpc>
                <a:spcPct val="90000"/>
              </a:lnSpc>
              <a:buFont typeface="Wingdings" pitchFamily="2" charset="2"/>
              <a:buChar char="§"/>
            </a:pPr>
            <a:r>
              <a:rPr lang="en-US" sz="2400" dirty="0"/>
              <a:t>Time Management</a:t>
            </a:r>
          </a:p>
          <a:p>
            <a:pPr eaLnBrk="1" hangingPunct="1">
              <a:lnSpc>
                <a:spcPct val="90000"/>
              </a:lnSpc>
              <a:buFont typeface="Wingdings" pitchFamily="2" charset="2"/>
              <a:buChar char="§"/>
            </a:pPr>
            <a:r>
              <a:rPr lang="en-US" sz="2400" dirty="0"/>
              <a:t>Workspace cleanliness/safety</a:t>
            </a:r>
          </a:p>
          <a:p>
            <a:pPr eaLnBrk="1" hangingPunct="1">
              <a:lnSpc>
                <a:spcPct val="90000"/>
              </a:lnSpc>
              <a:buFont typeface="Wingdings" pitchFamily="2" charset="2"/>
              <a:buChar char="§"/>
            </a:pPr>
            <a:endParaRPr lang="en-US" sz="2400" dirty="0"/>
          </a:p>
          <a:p>
            <a:pPr eaLnBrk="1" hangingPunct="1">
              <a:lnSpc>
                <a:spcPct val="90000"/>
              </a:lnSpc>
              <a:buFont typeface="Wingdings" pitchFamily="2" charset="2"/>
              <a:buChar char="§"/>
            </a:pPr>
            <a:endParaRPr lang="en-US" sz="2400" dirty="0"/>
          </a:p>
          <a:p>
            <a:pPr eaLnBrk="1" hangingPunct="1">
              <a:lnSpc>
                <a:spcPct val="90000"/>
              </a:lnSpc>
              <a:buFont typeface="Wingdings" pitchFamily="2" charset="2"/>
              <a:buChar char="§"/>
            </a:pPr>
            <a:r>
              <a:rPr lang="en-US" sz="2400" dirty="0"/>
              <a:t>Presentation</a:t>
            </a:r>
          </a:p>
          <a:p>
            <a:pPr lvl="1" eaLnBrk="1" hangingPunct="1">
              <a:lnSpc>
                <a:spcPct val="90000"/>
              </a:lnSpc>
              <a:buFont typeface="Wingdings" panose="05000000000000000000" pitchFamily="2" charset="2"/>
              <a:buChar char="§"/>
            </a:pPr>
            <a:r>
              <a:rPr lang="en-US" dirty="0"/>
              <a:t>Dish names and ingredients</a:t>
            </a:r>
          </a:p>
          <a:p>
            <a:pPr lvl="1" eaLnBrk="1" hangingPunct="1">
              <a:lnSpc>
                <a:spcPct val="90000"/>
              </a:lnSpc>
              <a:buFont typeface="Wingdings" panose="05000000000000000000" pitchFamily="2" charset="2"/>
              <a:buChar char="§"/>
            </a:pPr>
            <a:r>
              <a:rPr lang="en-US" dirty="0"/>
              <a:t>Cost and nutrition information</a:t>
            </a:r>
          </a:p>
          <a:p>
            <a:pPr lvl="1" eaLnBrk="1" hangingPunct="1">
              <a:lnSpc>
                <a:spcPct val="90000"/>
              </a:lnSpc>
              <a:buFont typeface="Wingdings" panose="05000000000000000000" pitchFamily="2" charset="2"/>
              <a:buChar char="§"/>
            </a:pPr>
            <a:endParaRPr lang="en-US" sz="1600" dirty="0">
              <a:solidFill>
                <a:schemeClr val="hlink"/>
              </a:solidFill>
            </a:endParaRPr>
          </a:p>
          <a:p>
            <a:pPr lvl="1" eaLnBrk="1" hangingPunct="1">
              <a:lnSpc>
                <a:spcPct val="90000"/>
              </a:lnSpc>
              <a:buFont typeface="Wingdings" panose="05000000000000000000" pitchFamily="2" charset="2"/>
              <a:buChar char="§"/>
            </a:pPr>
            <a:endParaRPr lang="en-US" sz="2000" dirty="0">
              <a:solidFill>
                <a:schemeClr val="hlink"/>
              </a:solidFill>
            </a:endParaRPr>
          </a:p>
          <a:p>
            <a:pPr eaLnBrk="1" hangingPunct="1">
              <a:lnSpc>
                <a:spcPct val="90000"/>
              </a:lnSpc>
              <a:buFont typeface="Wingdings" pitchFamily="2" charset="2"/>
              <a:buChar char="§"/>
            </a:pPr>
            <a:endParaRPr lang="en-US" sz="2400" dirty="0">
              <a:solidFill>
                <a:schemeClr val="hlink"/>
              </a:solidFill>
            </a:endParaRPr>
          </a:p>
          <a:p>
            <a:pPr eaLnBrk="1" hangingPunct="1">
              <a:lnSpc>
                <a:spcPct val="90000"/>
              </a:lnSpc>
              <a:buFont typeface="Wingdings" pitchFamily="2" charset="2"/>
              <a:buNone/>
            </a:pPr>
            <a:endParaRPr lang="en-US" sz="2400" dirty="0">
              <a:solidFill>
                <a:schemeClr val="hlink"/>
              </a:solidFill>
            </a:endParaRPr>
          </a:p>
        </p:txBody>
      </p:sp>
      <p:sp>
        <p:nvSpPr>
          <p:cNvPr id="12290" name="AutoShape 2"/>
          <p:cNvSpPr>
            <a:spLocks noGrp="1" noChangeArrowheads="1"/>
          </p:cNvSpPr>
          <p:nvPr>
            <p:ph type="title"/>
          </p:nvPr>
        </p:nvSpPr>
        <p:spPr>
          <a:xfrm>
            <a:off x="244365" y="762000"/>
            <a:ext cx="8743950" cy="590551"/>
          </a:xfrm>
        </p:spPr>
        <p:txBody>
          <a:bodyPr/>
          <a:lstStyle/>
          <a:p>
            <a:pPr eaLnBrk="1" hangingPunct="1"/>
            <a:r>
              <a:rPr lang="en-US" dirty="0"/>
              <a:t>Judging Criteria </a:t>
            </a:r>
          </a:p>
        </p:txBody>
      </p:sp>
      <p:pic>
        <p:nvPicPr>
          <p:cNvPr id="6" name="Picture 6" descr="C:\Users\avanzee\AppData\Local\Microsoft\Windows\Temporary Internet Files\Content.IE5\P8J4ZNAM\MC900078825[1].wmf"/>
          <p:cNvPicPr>
            <a:picLocks noChangeAspect="1" noChangeArrowheads="1"/>
          </p:cNvPicPr>
          <p:nvPr/>
        </p:nvPicPr>
        <p:blipFill>
          <a:blip r:embed="rId3" cstate="print"/>
          <a:srcRect/>
          <a:stretch>
            <a:fillRect/>
          </a:stretch>
        </p:blipFill>
        <p:spPr bwMode="auto">
          <a:xfrm>
            <a:off x="6096000" y="4335985"/>
            <a:ext cx="2035909" cy="11614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sz="quarter" idx="10"/>
          </p:nvPr>
        </p:nvSpPr>
        <p:spPr>
          <a:xfrm>
            <a:off x="400050" y="2209800"/>
            <a:ext cx="8743950" cy="2097307"/>
          </a:xfrm>
        </p:spPr>
        <p:txBody>
          <a:bodyPr/>
          <a:lstStyle/>
          <a:p>
            <a:pPr eaLnBrk="1" hangingPunct="1">
              <a:lnSpc>
                <a:spcPct val="90000"/>
              </a:lnSpc>
              <a:spcAft>
                <a:spcPts val="600"/>
              </a:spcAft>
              <a:buFont typeface="Wingdings" charset="2"/>
              <a:buChar char="§"/>
            </a:pPr>
            <a:r>
              <a:rPr lang="en-US" sz="2400" dirty="0"/>
              <a:t>Start planning now</a:t>
            </a:r>
          </a:p>
          <a:p>
            <a:pPr eaLnBrk="1" hangingPunct="1">
              <a:lnSpc>
                <a:spcPct val="90000"/>
              </a:lnSpc>
              <a:spcAft>
                <a:spcPts val="600"/>
              </a:spcAft>
              <a:buFont typeface="Wingdings" charset="2"/>
              <a:buChar char="§"/>
            </a:pPr>
            <a:r>
              <a:rPr lang="en-US" sz="2400" dirty="0"/>
              <a:t>Store opens in 10 minutes</a:t>
            </a:r>
          </a:p>
          <a:p>
            <a:pPr eaLnBrk="1" hangingPunct="1">
              <a:lnSpc>
                <a:spcPct val="90000"/>
              </a:lnSpc>
              <a:spcAft>
                <a:spcPts val="600"/>
              </a:spcAft>
              <a:buFont typeface="Wingdings" charset="2"/>
              <a:buChar char="§"/>
            </a:pPr>
            <a:r>
              <a:rPr lang="en-US" sz="2400" dirty="0"/>
              <a:t>Presentations will be in 45 minutes!</a:t>
            </a:r>
          </a:p>
          <a:p>
            <a:pPr eaLnBrk="1" hangingPunct="1">
              <a:lnSpc>
                <a:spcPct val="90000"/>
              </a:lnSpc>
            </a:pPr>
            <a:endParaRPr lang="en-US" sz="2400" dirty="0">
              <a:solidFill>
                <a:schemeClr val="hlink"/>
              </a:solidFill>
            </a:endParaRPr>
          </a:p>
          <a:p>
            <a:pPr marL="0" indent="0" eaLnBrk="1" hangingPunct="1">
              <a:lnSpc>
                <a:spcPct val="90000"/>
              </a:lnSpc>
              <a:buNone/>
            </a:pPr>
            <a:endParaRPr lang="en-US" sz="2400" dirty="0">
              <a:solidFill>
                <a:schemeClr val="hlink"/>
              </a:solidFill>
            </a:endParaRPr>
          </a:p>
        </p:txBody>
      </p:sp>
      <p:sp>
        <p:nvSpPr>
          <p:cNvPr id="7172" name="AutoShape 2"/>
          <p:cNvSpPr>
            <a:spLocks noGrp="1" noChangeArrowheads="1"/>
          </p:cNvSpPr>
          <p:nvPr>
            <p:ph type="title"/>
          </p:nvPr>
        </p:nvSpPr>
        <p:spPr>
          <a:xfrm>
            <a:off x="400050" y="1066800"/>
            <a:ext cx="8743950" cy="590551"/>
          </a:xfrm>
        </p:spPr>
        <p:txBody>
          <a:bodyPr/>
          <a:lstStyle/>
          <a:p>
            <a:pPr eaLnBrk="1" hangingPunct="1"/>
            <a:r>
              <a:rPr lang="en-US" dirty="0"/>
              <a:t>Timeline</a:t>
            </a:r>
            <a:endParaRPr lang="en-US" sz="3200" b="0" i="1" dirty="0"/>
          </a:p>
        </p:txBody>
      </p:sp>
      <p:pic>
        <p:nvPicPr>
          <p:cNvPr id="6" name="Picture 2" descr="C:\Users\avanzee\AppData\Local\Microsoft\Windows\Temporary Internet Files\Content.IE5\KRFMVFRU\MC900384022[1].wmf"/>
          <p:cNvPicPr>
            <a:picLocks noChangeAspect="1" noChangeArrowheads="1"/>
          </p:cNvPicPr>
          <p:nvPr/>
        </p:nvPicPr>
        <p:blipFill>
          <a:blip r:embed="rId3" cstate="print"/>
          <a:srcRect/>
          <a:stretch>
            <a:fillRect/>
          </a:stretch>
        </p:blipFill>
        <p:spPr bwMode="auto">
          <a:xfrm>
            <a:off x="6477000" y="3112246"/>
            <a:ext cx="2057400" cy="2389722"/>
          </a:xfrm>
          <a:prstGeom prst="rect">
            <a:avLst/>
          </a:prstGeom>
          <a:noFill/>
        </p:spPr>
      </p:pic>
      <p:sp>
        <p:nvSpPr>
          <p:cNvPr id="2" name="TextBox 1"/>
          <p:cNvSpPr txBox="1"/>
          <p:nvPr/>
        </p:nvSpPr>
        <p:spPr>
          <a:xfrm>
            <a:off x="609600" y="4572000"/>
            <a:ext cx="3200400" cy="461665"/>
          </a:xfrm>
          <a:prstGeom prst="rect">
            <a:avLst/>
          </a:prstGeom>
          <a:noFill/>
        </p:spPr>
        <p:txBody>
          <a:bodyPr wrap="square" rtlCol="0">
            <a:spAutoFit/>
          </a:bodyPr>
          <a:lstStyle/>
          <a:p>
            <a:r>
              <a:rPr lang="en-US" b="1" dirty="0"/>
              <a:t>Pantry is open now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0"/>
          </p:nvPr>
        </p:nvSpPr>
        <p:spPr>
          <a:xfrm>
            <a:off x="228600" y="1752600"/>
            <a:ext cx="8743950" cy="1944907"/>
          </a:xfrm>
        </p:spPr>
        <p:txBody>
          <a:bodyPr/>
          <a:lstStyle/>
          <a:p>
            <a:pPr eaLnBrk="1" hangingPunct="1">
              <a:spcBef>
                <a:spcPct val="50000"/>
              </a:spcBef>
              <a:buFont typeface="Wingdings" pitchFamily="2" charset="2"/>
              <a:buChar char="§"/>
            </a:pPr>
            <a:r>
              <a:rPr lang="en-US" sz="2400" dirty="0"/>
              <a:t>Better understanding of food insecurity</a:t>
            </a:r>
          </a:p>
          <a:p>
            <a:pPr eaLnBrk="1" hangingPunct="1">
              <a:spcBef>
                <a:spcPct val="50000"/>
              </a:spcBef>
              <a:buFont typeface="Wingdings" pitchFamily="2" charset="2"/>
              <a:buChar char="§"/>
            </a:pPr>
            <a:r>
              <a:rPr lang="en-US" sz="2400" dirty="0"/>
              <a:t>Prepare a meal facing the daily challenges of SNAP recipients</a:t>
            </a:r>
          </a:p>
          <a:p>
            <a:pPr eaLnBrk="1" hangingPunct="1">
              <a:spcBef>
                <a:spcPct val="50000"/>
              </a:spcBef>
              <a:buFont typeface="Wingdings" pitchFamily="2" charset="2"/>
              <a:buChar char="§"/>
            </a:pPr>
            <a:r>
              <a:rPr lang="en-US" sz="2400" dirty="0"/>
              <a:t>Experience teamwork and have fun!</a:t>
            </a:r>
          </a:p>
          <a:p>
            <a:pPr eaLnBrk="1" hangingPunct="1">
              <a:lnSpc>
                <a:spcPct val="90000"/>
              </a:lnSpc>
              <a:buFont typeface="Wingdings" pitchFamily="2" charset="2"/>
              <a:buChar char="§"/>
            </a:pPr>
            <a:endParaRPr lang="en-US" dirty="0"/>
          </a:p>
          <a:p>
            <a:pPr eaLnBrk="1" hangingPunct="1">
              <a:lnSpc>
                <a:spcPct val="90000"/>
              </a:lnSpc>
            </a:pPr>
            <a:endParaRPr lang="en-US" dirty="0"/>
          </a:p>
        </p:txBody>
      </p:sp>
      <p:sp>
        <p:nvSpPr>
          <p:cNvPr id="4098" name="AutoShape 2"/>
          <p:cNvSpPr>
            <a:spLocks noGrp="1" noChangeArrowheads="1"/>
          </p:cNvSpPr>
          <p:nvPr>
            <p:ph type="title"/>
          </p:nvPr>
        </p:nvSpPr>
        <p:spPr>
          <a:xfrm>
            <a:off x="228600" y="666749"/>
            <a:ext cx="8743950" cy="590551"/>
          </a:xfrm>
        </p:spPr>
        <p:txBody>
          <a:bodyPr/>
          <a:lstStyle/>
          <a:p>
            <a:pPr eaLnBrk="1" hangingPunct="1"/>
            <a:r>
              <a:rPr lang="en-US" dirty="0"/>
              <a:t>The Lunch Challenge Objectives</a:t>
            </a:r>
            <a:endParaRPr lang="en-US" sz="3200" dirty="0"/>
          </a:p>
        </p:txBody>
      </p:sp>
      <p:pic>
        <p:nvPicPr>
          <p:cNvPr id="7" name="Picture 6" descr="recipes"/>
          <p:cNvPicPr>
            <a:picLocks noChangeAspect="1" noChangeArrowheads="1"/>
          </p:cNvPicPr>
          <p:nvPr/>
        </p:nvPicPr>
        <p:blipFill>
          <a:blip r:embed="rId3" cstate="print"/>
          <a:srcRect/>
          <a:stretch>
            <a:fillRect/>
          </a:stretch>
        </p:blipFill>
        <p:spPr bwMode="auto">
          <a:xfrm>
            <a:off x="6400800" y="3124200"/>
            <a:ext cx="1981200" cy="25336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p:cNvSpPr>
            <a:spLocks noGrp="1" noChangeArrowheads="1"/>
          </p:cNvSpPr>
          <p:nvPr>
            <p:ph type="title"/>
          </p:nvPr>
        </p:nvSpPr>
        <p:spPr>
          <a:xfrm>
            <a:off x="352425" y="609600"/>
            <a:ext cx="8743950" cy="590551"/>
          </a:xfrm>
        </p:spPr>
        <p:txBody>
          <a:bodyPr/>
          <a:lstStyle/>
          <a:p>
            <a:pPr eaLnBrk="1" hangingPunct="1"/>
            <a:r>
              <a:rPr lang="en-US" dirty="0"/>
              <a:t>The Lunch Challenge</a:t>
            </a:r>
            <a:endParaRPr lang="en-US" sz="3200" b="0" i="1" dirty="0"/>
          </a:p>
        </p:txBody>
      </p:sp>
      <p:sp>
        <p:nvSpPr>
          <p:cNvPr id="3" name="TextBox 2"/>
          <p:cNvSpPr txBox="1"/>
          <p:nvPr/>
        </p:nvSpPr>
        <p:spPr>
          <a:xfrm>
            <a:off x="3666744" y="5108026"/>
            <a:ext cx="1676400" cy="461665"/>
          </a:xfrm>
          <a:prstGeom prst="rect">
            <a:avLst/>
          </a:prstGeom>
          <a:noFill/>
        </p:spPr>
        <p:txBody>
          <a:bodyPr wrap="square" rtlCol="0">
            <a:spAutoFit/>
          </a:bodyPr>
          <a:lstStyle/>
          <a:p>
            <a:r>
              <a:rPr lang="en-US" dirty="0">
                <a:hlinkClick r:id="rId3"/>
              </a:rPr>
              <a:t>Stopwatch</a:t>
            </a:r>
            <a:endParaRPr lang="en-US" dirty="0"/>
          </a:p>
        </p:txBody>
      </p:sp>
      <p:pic>
        <p:nvPicPr>
          <p:cNvPr id="6" name="Picture 3" descr="C:\Users\avanzee\AppData\Local\Microsoft\Windows\Temporary Internet Files\Content.IE5\KRFMVFRU\MP900387008[1].jpg"/>
          <p:cNvPicPr>
            <a:picLocks noChangeAspect="1" noChangeArrowheads="1"/>
          </p:cNvPicPr>
          <p:nvPr/>
        </p:nvPicPr>
        <p:blipFill>
          <a:blip r:embed="rId4" cstate="print"/>
          <a:srcRect/>
          <a:stretch>
            <a:fillRect/>
          </a:stretch>
        </p:blipFill>
        <p:spPr bwMode="auto">
          <a:xfrm>
            <a:off x="3200400" y="1335799"/>
            <a:ext cx="2609088" cy="3657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0"/>
          </p:nvPr>
        </p:nvSpPr>
        <p:spPr>
          <a:xfrm>
            <a:off x="228600" y="1676400"/>
            <a:ext cx="8743950" cy="3505200"/>
          </a:xfrm>
        </p:spPr>
        <p:txBody>
          <a:bodyPr>
            <a:normAutofit fontScale="92500" lnSpcReduction="10000"/>
          </a:bodyPr>
          <a:lstStyle/>
          <a:p>
            <a:pPr>
              <a:spcBef>
                <a:spcPts val="0"/>
              </a:spcBef>
              <a:spcAft>
                <a:spcPts val="600"/>
              </a:spcAft>
              <a:buFont typeface="Wingdings" charset="2"/>
              <a:buChar char="§"/>
            </a:pPr>
            <a:r>
              <a:rPr lang="en-US" sz="2400" dirty="0"/>
              <a:t>What did you learn about the challenges facing food insecure families?</a:t>
            </a:r>
          </a:p>
          <a:p>
            <a:pPr>
              <a:spcBef>
                <a:spcPts val="0"/>
              </a:spcBef>
              <a:spcAft>
                <a:spcPts val="600"/>
              </a:spcAft>
              <a:buFont typeface="Wingdings" charset="2"/>
              <a:buChar char="§"/>
            </a:pPr>
            <a:endParaRPr lang="en-US" sz="2400" dirty="0"/>
          </a:p>
          <a:p>
            <a:pPr eaLnBrk="1" hangingPunct="1">
              <a:spcBef>
                <a:spcPts val="0"/>
              </a:spcBef>
              <a:spcAft>
                <a:spcPts val="600"/>
              </a:spcAft>
              <a:buFont typeface="Wingdings" charset="2"/>
              <a:buChar char="§"/>
            </a:pPr>
            <a:r>
              <a:rPr lang="en-US" sz="2400" dirty="0"/>
              <a:t>How did it feel to have to operate under these constraints?</a:t>
            </a:r>
          </a:p>
          <a:p>
            <a:pPr eaLnBrk="1" hangingPunct="1">
              <a:spcBef>
                <a:spcPts val="0"/>
              </a:spcBef>
              <a:spcAft>
                <a:spcPts val="600"/>
              </a:spcAft>
              <a:buFont typeface="Wingdings" charset="2"/>
              <a:buChar char="§"/>
            </a:pPr>
            <a:endParaRPr lang="en-US" sz="2400" dirty="0"/>
          </a:p>
          <a:p>
            <a:pPr marL="0" indent="0" eaLnBrk="1" hangingPunct="1">
              <a:spcBef>
                <a:spcPts val="0"/>
              </a:spcBef>
              <a:spcAft>
                <a:spcPts val="600"/>
              </a:spcAft>
              <a:buNone/>
            </a:pPr>
            <a:endParaRPr lang="en-US" sz="2400" dirty="0"/>
          </a:p>
          <a:p>
            <a:pPr eaLnBrk="1" hangingPunct="1">
              <a:spcBef>
                <a:spcPts val="0"/>
              </a:spcBef>
              <a:spcAft>
                <a:spcPts val="600"/>
              </a:spcAft>
              <a:buFont typeface="Wingdings" charset="2"/>
              <a:buChar char="§"/>
            </a:pPr>
            <a:r>
              <a:rPr lang="en-US" sz="2400" dirty="0"/>
              <a:t>What did you find the most challenging about today’s activity?</a:t>
            </a:r>
          </a:p>
          <a:p>
            <a:pPr eaLnBrk="1" hangingPunct="1">
              <a:spcBef>
                <a:spcPts val="0"/>
              </a:spcBef>
              <a:spcAft>
                <a:spcPts val="600"/>
              </a:spcAft>
              <a:buFont typeface="Wingdings" charset="2"/>
              <a:buChar char="§"/>
            </a:pPr>
            <a:endParaRPr lang="en-US" sz="2400" dirty="0"/>
          </a:p>
          <a:p>
            <a:pPr marL="0" indent="0" eaLnBrk="1" hangingPunct="1">
              <a:spcBef>
                <a:spcPts val="0"/>
              </a:spcBef>
              <a:spcAft>
                <a:spcPts val="600"/>
              </a:spcAft>
              <a:buNone/>
            </a:pPr>
            <a:endParaRPr lang="en-US" sz="2400" dirty="0"/>
          </a:p>
          <a:p>
            <a:pPr eaLnBrk="1" hangingPunct="1">
              <a:spcBef>
                <a:spcPts val="0"/>
              </a:spcBef>
              <a:spcAft>
                <a:spcPts val="600"/>
              </a:spcAft>
              <a:buFont typeface="Wingdings" charset="2"/>
              <a:buChar char="§"/>
            </a:pPr>
            <a:r>
              <a:rPr lang="en-US" sz="2400" dirty="0"/>
              <a:t>What did you find the most rewarding?</a:t>
            </a:r>
          </a:p>
        </p:txBody>
      </p:sp>
      <p:sp>
        <p:nvSpPr>
          <p:cNvPr id="3" name="Title 2"/>
          <p:cNvSpPr>
            <a:spLocks noGrp="1"/>
          </p:cNvSpPr>
          <p:nvPr>
            <p:ph type="title"/>
          </p:nvPr>
        </p:nvSpPr>
        <p:spPr>
          <a:xfrm>
            <a:off x="228600" y="609600"/>
            <a:ext cx="8743950" cy="590551"/>
          </a:xfrm>
        </p:spPr>
        <p:txBody>
          <a:bodyPr/>
          <a:lstStyle/>
          <a:p>
            <a:r>
              <a:rPr lang="en-US" dirty="0"/>
              <a:t>The Lunch Challenge Discussion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rvesters Exterior.jpg"/>
          <p:cNvPicPr>
            <a:picLocks noChangeAspect="1"/>
          </p:cNvPicPr>
          <p:nvPr/>
        </p:nvPicPr>
        <p:blipFill>
          <a:blip r:embed="rId3" cstate="print">
            <a:lum contrast="-40000"/>
          </a:blip>
          <a:stretch>
            <a:fillRect/>
          </a:stretch>
        </p:blipFill>
        <p:spPr>
          <a:xfrm>
            <a:off x="0" y="2628"/>
            <a:ext cx="9467662" cy="6858000"/>
          </a:xfrm>
          <a:prstGeom prst="rect">
            <a:avLst/>
          </a:prstGeom>
        </p:spPr>
      </p:pic>
      <p:sp>
        <p:nvSpPr>
          <p:cNvPr id="9" name="Title 2"/>
          <p:cNvSpPr txBox="1">
            <a:spLocks/>
          </p:cNvSpPr>
          <p:nvPr/>
        </p:nvSpPr>
        <p:spPr>
          <a:xfrm>
            <a:off x="914400" y="609600"/>
            <a:ext cx="4953000" cy="590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pPr fontAlgn="auto">
              <a:spcAft>
                <a:spcPts val="0"/>
              </a:spcAft>
            </a:pPr>
            <a:r>
              <a:rPr lang="en-US" sz="3600" b="1" dirty="0">
                <a:latin typeface="Arial" panose="020B0604020202020204" pitchFamily="34" charset="0"/>
                <a:cs typeface="Arial" panose="020B0604020202020204" pitchFamily="34" charset="0"/>
              </a:rPr>
              <a:t>www.harvesters.org</a:t>
            </a:r>
          </a:p>
        </p:txBody>
      </p:sp>
      <p:sp>
        <p:nvSpPr>
          <p:cNvPr id="10" name="Title 2"/>
          <p:cNvSpPr txBox="1">
            <a:spLocks/>
          </p:cNvSpPr>
          <p:nvPr/>
        </p:nvSpPr>
        <p:spPr>
          <a:xfrm>
            <a:off x="914400" y="1200151"/>
            <a:ext cx="4648200" cy="1278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pPr fontAlgn="auto">
              <a:spcAft>
                <a:spcPts val="0"/>
              </a:spcAft>
            </a:pPr>
            <a:r>
              <a:rPr lang="en-US" sz="2400" dirty="0">
                <a:latin typeface="Arial" panose="020B0604020202020204" pitchFamily="34" charset="0"/>
                <a:cs typeface="Arial" panose="020B0604020202020204" pitchFamily="34" charset="0"/>
              </a:rPr>
              <a:t>Give Food		Give Money</a:t>
            </a:r>
          </a:p>
          <a:p>
            <a:pPr fontAlgn="auto">
              <a:spcAft>
                <a:spcPts val="0"/>
              </a:spcAft>
            </a:pPr>
            <a:r>
              <a:rPr lang="en-US" sz="2400" dirty="0">
                <a:latin typeface="Arial" panose="020B0604020202020204" pitchFamily="34" charset="0"/>
                <a:cs typeface="Arial" panose="020B0604020202020204" pitchFamily="34" charset="0"/>
              </a:rPr>
              <a:t>Give Time		Give Voice</a:t>
            </a:r>
          </a:p>
        </p:txBody>
      </p:sp>
    </p:spTree>
    <p:extLst>
      <p:ext uri="{BB962C8B-B14F-4D97-AF65-F5344CB8AC3E}">
        <p14:creationId xmlns:p14="http://schemas.microsoft.com/office/powerpoint/2010/main" val="415211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36483" y="2057400"/>
            <a:ext cx="8743950" cy="4554934"/>
          </a:xfrm>
        </p:spPr>
        <p:txBody>
          <a:bodyPr/>
          <a:lstStyle/>
          <a:p>
            <a:pPr>
              <a:spcAft>
                <a:spcPts val="1200"/>
              </a:spcAft>
              <a:buFont typeface="Wingdings" charset="2"/>
              <a:buChar char="§"/>
            </a:pPr>
            <a:r>
              <a:rPr lang="en-US" sz="2400" b="1" dirty="0"/>
              <a:t>Harvesters’ mission is to feed hungry people today and work to end hunger tomorrow </a:t>
            </a:r>
          </a:p>
          <a:p>
            <a:pPr>
              <a:spcAft>
                <a:spcPts val="1200"/>
              </a:spcAft>
              <a:buFont typeface="Wingdings" charset="2"/>
              <a:buChar char="§"/>
            </a:pPr>
            <a:r>
              <a:rPr lang="en-US" sz="2400" b="1" dirty="0"/>
              <a:t>We are a food bank serving 26 counties in northeast Kansas and northwest Missouri</a:t>
            </a:r>
          </a:p>
          <a:p>
            <a:pPr>
              <a:spcAft>
                <a:spcPts val="1200"/>
              </a:spcAft>
              <a:buFont typeface="Wingdings" charset="2"/>
              <a:buChar char="§"/>
            </a:pPr>
            <a:r>
              <a:rPr lang="en-US" sz="2400" b="1" dirty="0"/>
              <a:t>Harvesters’ network of nonprofit agencies feeds 141,500 different people each month</a:t>
            </a:r>
          </a:p>
        </p:txBody>
      </p:sp>
      <p:sp>
        <p:nvSpPr>
          <p:cNvPr id="2" name="Title 1"/>
          <p:cNvSpPr>
            <a:spLocks noGrp="1"/>
          </p:cNvSpPr>
          <p:nvPr>
            <p:ph type="title"/>
          </p:nvPr>
        </p:nvSpPr>
        <p:spPr>
          <a:xfrm>
            <a:off x="260131" y="838200"/>
            <a:ext cx="8743950" cy="590551"/>
          </a:xfrm>
        </p:spPr>
        <p:txBody>
          <a:bodyPr/>
          <a:lstStyle/>
          <a:p>
            <a:r>
              <a:rPr lang="en-US" dirty="0"/>
              <a:t>The Harvesters Story</a:t>
            </a:r>
          </a:p>
        </p:txBody>
      </p:sp>
    </p:spTree>
    <p:extLst>
      <p:ext uri="{BB962C8B-B14F-4D97-AF65-F5344CB8AC3E}">
        <p14:creationId xmlns:p14="http://schemas.microsoft.com/office/powerpoint/2010/main" val="74714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371600"/>
            <a:ext cx="4343400" cy="4124037"/>
          </a:xfrm>
          <a:prstGeom prst="rect">
            <a:avLst/>
          </a:prstGeom>
        </p:spPr>
      </p:pic>
      <p:sp>
        <p:nvSpPr>
          <p:cNvPr id="2" name="Title 1"/>
          <p:cNvSpPr>
            <a:spLocks noGrp="1"/>
          </p:cNvSpPr>
          <p:nvPr>
            <p:ph type="title"/>
          </p:nvPr>
        </p:nvSpPr>
        <p:spPr>
          <a:xfrm>
            <a:off x="315413" y="457200"/>
            <a:ext cx="8743950" cy="768259"/>
          </a:xfrm>
        </p:spPr>
        <p:txBody>
          <a:bodyPr/>
          <a:lstStyle/>
          <a:p>
            <a:r>
              <a:rPr lang="en-US" dirty="0"/>
              <a:t>Who does Harvesters serve?</a:t>
            </a:r>
          </a:p>
        </p:txBody>
      </p:sp>
      <p:sp>
        <p:nvSpPr>
          <p:cNvPr id="16" name="Right Arrow Callout 15"/>
          <p:cNvSpPr/>
          <p:nvPr/>
        </p:nvSpPr>
        <p:spPr bwMode="auto">
          <a:xfrm>
            <a:off x="685800" y="1676400"/>
            <a:ext cx="2057400" cy="1295400"/>
          </a:xfrm>
          <a:prstGeom prst="rightArrowCallou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prstClr val="black"/>
                </a:solidFill>
              </a:rPr>
              <a:t>20%</a:t>
            </a:r>
          </a:p>
          <a:p>
            <a:pPr algn="ctr"/>
            <a:r>
              <a:rPr lang="en-US" dirty="0">
                <a:solidFill>
                  <a:prstClr val="black"/>
                </a:solidFill>
              </a:rPr>
              <a:t>Are</a:t>
            </a:r>
          </a:p>
          <a:p>
            <a:pPr algn="ctr"/>
            <a:r>
              <a:rPr lang="en-US" dirty="0">
                <a:solidFill>
                  <a:prstClr val="black"/>
                </a:solidFill>
              </a:rPr>
              <a:t>Seniors</a:t>
            </a:r>
          </a:p>
        </p:txBody>
      </p:sp>
      <p:sp>
        <p:nvSpPr>
          <p:cNvPr id="17" name="Left Arrow Callout 16"/>
          <p:cNvSpPr/>
          <p:nvPr/>
        </p:nvSpPr>
        <p:spPr bwMode="auto">
          <a:xfrm>
            <a:off x="6428244" y="2057400"/>
            <a:ext cx="2057400" cy="1219200"/>
          </a:xfrm>
          <a:prstGeom prst="leftArrowCallou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solidFill>
                  <a:prstClr val="black"/>
                </a:solidFill>
              </a:rPr>
              <a:t>25%</a:t>
            </a:r>
          </a:p>
          <a:p>
            <a:pPr algn="ctr"/>
            <a:r>
              <a:rPr lang="en-US" dirty="0">
                <a:solidFill>
                  <a:prstClr val="black"/>
                </a:solidFill>
              </a:rPr>
              <a:t>Are</a:t>
            </a:r>
          </a:p>
          <a:p>
            <a:pPr algn="ctr"/>
            <a:r>
              <a:rPr lang="en-US" dirty="0">
                <a:solidFill>
                  <a:prstClr val="black"/>
                </a:solidFill>
              </a:rPr>
              <a:t>Children</a:t>
            </a:r>
          </a:p>
        </p:txBody>
      </p:sp>
    </p:spTree>
    <p:extLst>
      <p:ext uri="{BB962C8B-B14F-4D97-AF65-F5344CB8AC3E}">
        <p14:creationId xmlns:p14="http://schemas.microsoft.com/office/powerpoint/2010/main" val="170333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46993" y="1447800"/>
            <a:ext cx="8743950" cy="4554934"/>
          </a:xfrm>
        </p:spPr>
        <p:txBody>
          <a:bodyPr/>
          <a:lstStyle/>
          <a:p>
            <a:pPr>
              <a:spcAft>
                <a:spcPts val="1200"/>
              </a:spcAft>
              <a:buFont typeface="Wingdings" charset="2"/>
              <a:buChar char="§"/>
            </a:pPr>
            <a:r>
              <a:rPr lang="en-US" sz="2400" dirty="0"/>
              <a:t>49% of households have at least one adult who worked in the last year</a:t>
            </a:r>
          </a:p>
          <a:p>
            <a:pPr>
              <a:spcAft>
                <a:spcPts val="1200"/>
              </a:spcAft>
              <a:buFont typeface="Wingdings" charset="2"/>
              <a:buChar char="§"/>
            </a:pPr>
            <a:r>
              <a:rPr lang="en-US" sz="2400" dirty="0"/>
              <a:t>61% of households are living below the poverty line</a:t>
            </a:r>
          </a:p>
          <a:p>
            <a:pPr>
              <a:spcAft>
                <a:spcPts val="1200"/>
              </a:spcAft>
              <a:buFont typeface="Wingdings" charset="2"/>
              <a:buChar char="§"/>
            </a:pPr>
            <a:r>
              <a:rPr lang="en-US" sz="2400" dirty="0"/>
              <a:t>47% receive SNAP benefits</a:t>
            </a:r>
          </a:p>
          <a:p>
            <a:pPr>
              <a:spcAft>
                <a:spcPts val="1200"/>
              </a:spcAft>
              <a:buFont typeface="Wingdings" charset="2"/>
              <a:buChar char="§"/>
            </a:pPr>
            <a:r>
              <a:rPr lang="en-US" sz="2400" dirty="0"/>
              <a:t>51% of households have at least one member in fair or poor health</a:t>
            </a:r>
          </a:p>
          <a:p>
            <a:pPr>
              <a:spcAft>
                <a:spcPts val="1200"/>
              </a:spcAft>
              <a:buFont typeface="Wingdings" charset="2"/>
              <a:buChar char="§"/>
            </a:pPr>
            <a:r>
              <a:rPr lang="en-US" sz="2400" dirty="0"/>
              <a:t>Only 5% of households are homeless</a:t>
            </a:r>
          </a:p>
        </p:txBody>
      </p:sp>
      <p:sp>
        <p:nvSpPr>
          <p:cNvPr id="2" name="Title 1"/>
          <p:cNvSpPr>
            <a:spLocks noGrp="1"/>
          </p:cNvSpPr>
          <p:nvPr>
            <p:ph type="title"/>
          </p:nvPr>
        </p:nvSpPr>
        <p:spPr>
          <a:xfrm>
            <a:off x="246993" y="533400"/>
            <a:ext cx="8743950" cy="590551"/>
          </a:xfrm>
        </p:spPr>
        <p:txBody>
          <a:bodyPr/>
          <a:lstStyle/>
          <a:p>
            <a:r>
              <a:rPr lang="en-US" dirty="0"/>
              <a:t>Who does Harvesters serve?</a:t>
            </a:r>
          </a:p>
        </p:txBody>
      </p:sp>
    </p:spTree>
    <p:extLst>
      <p:ext uri="{BB962C8B-B14F-4D97-AF65-F5344CB8AC3E}">
        <p14:creationId xmlns:p14="http://schemas.microsoft.com/office/powerpoint/2010/main" val="4064165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0049"/>
            <a:ext cx="8743950" cy="590551"/>
          </a:xfrm>
        </p:spPr>
        <p:txBody>
          <a:bodyPr/>
          <a:lstStyle/>
          <a:p>
            <a:r>
              <a:rPr lang="en-US" dirty="0"/>
              <a:t>Who does Harvesters serve?</a:t>
            </a:r>
          </a:p>
        </p:txBody>
      </p:sp>
      <p:sp>
        <p:nvSpPr>
          <p:cNvPr id="18" name="TextBox 17"/>
          <p:cNvSpPr txBox="1"/>
          <p:nvPr/>
        </p:nvSpPr>
        <p:spPr>
          <a:xfrm>
            <a:off x="1485900" y="5313641"/>
            <a:ext cx="1981200" cy="400110"/>
          </a:xfrm>
          <a:prstGeom prst="rect">
            <a:avLst/>
          </a:prstGeom>
          <a:noFill/>
        </p:spPr>
        <p:txBody>
          <a:bodyPr wrap="square" rtlCol="0">
            <a:spAutoFit/>
          </a:bodyPr>
          <a:lstStyle/>
          <a:p>
            <a:pPr algn="ctr"/>
            <a:r>
              <a:rPr lang="en-US" sz="2000" dirty="0">
                <a:solidFill>
                  <a:prstClr val="black"/>
                </a:solidFill>
              </a:rPr>
              <a:t>Race/Ethnicity</a:t>
            </a:r>
          </a:p>
        </p:txBody>
      </p:sp>
      <p:sp>
        <p:nvSpPr>
          <p:cNvPr id="10" name="TextBox 9"/>
          <p:cNvSpPr txBox="1"/>
          <p:nvPr/>
        </p:nvSpPr>
        <p:spPr>
          <a:xfrm>
            <a:off x="6007100" y="5313641"/>
            <a:ext cx="1524000" cy="400110"/>
          </a:xfrm>
          <a:prstGeom prst="rect">
            <a:avLst/>
          </a:prstGeom>
          <a:noFill/>
        </p:spPr>
        <p:txBody>
          <a:bodyPr wrap="square" rtlCol="0">
            <a:spAutoFit/>
          </a:bodyPr>
          <a:lstStyle/>
          <a:p>
            <a:pPr algn="ctr"/>
            <a:r>
              <a:rPr lang="en-US" sz="2000" dirty="0">
                <a:solidFill>
                  <a:prstClr val="black"/>
                </a:solidFill>
              </a:rPr>
              <a:t>Education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31710"/>
            <a:ext cx="4038600" cy="4038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180910"/>
            <a:ext cx="4089400" cy="4089400"/>
          </a:xfrm>
          <a:prstGeom prst="rect">
            <a:avLst/>
          </a:prstGeom>
        </p:spPr>
      </p:pic>
    </p:spTree>
    <p:extLst>
      <p:ext uri="{BB962C8B-B14F-4D97-AF65-F5344CB8AC3E}">
        <p14:creationId xmlns:p14="http://schemas.microsoft.com/office/powerpoint/2010/main" val="251058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0"/>
          </p:nvPr>
        </p:nvSpPr>
        <p:spPr>
          <a:xfrm>
            <a:off x="914400" y="1524000"/>
            <a:ext cx="6324600" cy="3697507"/>
          </a:xfrm>
        </p:spPr>
        <p:txBody>
          <a:bodyPr/>
          <a:lstStyle/>
          <a:p>
            <a:pPr eaLnBrk="1" hangingPunct="1">
              <a:lnSpc>
                <a:spcPct val="90000"/>
              </a:lnSpc>
              <a:spcAft>
                <a:spcPts val="600"/>
              </a:spcAft>
              <a:buFont typeface="Wingdings" pitchFamily="2" charset="2"/>
              <a:buChar char="§"/>
            </a:pPr>
            <a:r>
              <a:rPr lang="en-US" sz="2400" dirty="0"/>
              <a:t>Understanding Food Insecurity</a:t>
            </a:r>
          </a:p>
          <a:p>
            <a:pPr eaLnBrk="1" hangingPunct="1">
              <a:lnSpc>
                <a:spcPct val="90000"/>
              </a:lnSpc>
              <a:spcAft>
                <a:spcPts val="600"/>
              </a:spcAft>
              <a:buFont typeface="Wingdings" pitchFamily="2" charset="2"/>
              <a:buChar char="§"/>
            </a:pPr>
            <a:r>
              <a:rPr lang="en-US" sz="2400" dirty="0"/>
              <a:t>Orientation</a:t>
            </a:r>
          </a:p>
          <a:p>
            <a:pPr eaLnBrk="1" hangingPunct="1">
              <a:lnSpc>
                <a:spcPct val="90000"/>
              </a:lnSpc>
              <a:spcAft>
                <a:spcPts val="600"/>
              </a:spcAft>
              <a:buFont typeface="Wingdings" pitchFamily="2" charset="2"/>
              <a:buChar char="§"/>
            </a:pPr>
            <a:r>
              <a:rPr lang="en-US" sz="2400" dirty="0"/>
              <a:t>Plan and Prepare Meal</a:t>
            </a:r>
          </a:p>
          <a:p>
            <a:pPr eaLnBrk="1" hangingPunct="1">
              <a:lnSpc>
                <a:spcPct val="90000"/>
              </a:lnSpc>
              <a:spcAft>
                <a:spcPts val="600"/>
              </a:spcAft>
              <a:buFont typeface="Wingdings" pitchFamily="2" charset="2"/>
              <a:buChar char="§"/>
            </a:pPr>
            <a:r>
              <a:rPr lang="en-US" sz="2400" dirty="0"/>
              <a:t>Presentation to Judges</a:t>
            </a:r>
          </a:p>
          <a:p>
            <a:pPr eaLnBrk="1" hangingPunct="1">
              <a:lnSpc>
                <a:spcPct val="90000"/>
              </a:lnSpc>
              <a:spcAft>
                <a:spcPts val="600"/>
              </a:spcAft>
              <a:buFont typeface="Wingdings" pitchFamily="2" charset="2"/>
              <a:buChar char="§"/>
            </a:pPr>
            <a:r>
              <a:rPr lang="en-US" sz="2400" dirty="0"/>
              <a:t>Enjoy Lunch</a:t>
            </a:r>
          </a:p>
          <a:p>
            <a:pPr eaLnBrk="1" hangingPunct="1">
              <a:lnSpc>
                <a:spcPct val="90000"/>
              </a:lnSpc>
              <a:spcAft>
                <a:spcPts val="600"/>
              </a:spcAft>
              <a:buFont typeface="Wingdings" pitchFamily="2" charset="2"/>
              <a:buChar char="§"/>
            </a:pPr>
            <a:r>
              <a:rPr lang="en-US" sz="2400" dirty="0"/>
              <a:t>Awards</a:t>
            </a:r>
          </a:p>
          <a:p>
            <a:pPr eaLnBrk="1" hangingPunct="1">
              <a:lnSpc>
                <a:spcPct val="90000"/>
              </a:lnSpc>
              <a:spcAft>
                <a:spcPts val="600"/>
              </a:spcAft>
              <a:buFont typeface="Wingdings" pitchFamily="2" charset="2"/>
              <a:buChar char="§"/>
            </a:pPr>
            <a:r>
              <a:rPr lang="en-US" sz="2400" dirty="0"/>
              <a:t>Wrap-up</a:t>
            </a:r>
          </a:p>
          <a:p>
            <a:pPr eaLnBrk="1" hangingPunct="1">
              <a:lnSpc>
                <a:spcPct val="90000"/>
              </a:lnSpc>
              <a:buFont typeface="Wingdings" pitchFamily="2" charset="2"/>
              <a:buNone/>
            </a:pPr>
            <a:endParaRPr lang="en-US" dirty="0">
              <a:solidFill>
                <a:schemeClr val="hlink"/>
              </a:solidFill>
            </a:endParaRPr>
          </a:p>
          <a:p>
            <a:pPr eaLnBrk="1" hangingPunct="1">
              <a:lnSpc>
                <a:spcPct val="90000"/>
              </a:lnSpc>
              <a:buFont typeface="Wingdings" pitchFamily="2" charset="2"/>
              <a:buNone/>
            </a:pPr>
            <a:endParaRPr lang="en-US" dirty="0">
              <a:solidFill>
                <a:schemeClr val="folHlink"/>
              </a:solidFill>
            </a:endParaRPr>
          </a:p>
        </p:txBody>
      </p:sp>
      <p:sp>
        <p:nvSpPr>
          <p:cNvPr id="6146" name="AutoShape 2"/>
          <p:cNvSpPr>
            <a:spLocks noGrp="1" noChangeArrowheads="1"/>
          </p:cNvSpPr>
          <p:nvPr>
            <p:ph type="title"/>
          </p:nvPr>
        </p:nvSpPr>
        <p:spPr>
          <a:xfrm>
            <a:off x="228600" y="533400"/>
            <a:ext cx="8743950" cy="590551"/>
          </a:xfrm>
        </p:spPr>
        <p:txBody>
          <a:bodyPr/>
          <a:lstStyle/>
          <a:p>
            <a:pPr eaLnBrk="1" hangingPunct="1"/>
            <a:r>
              <a:rPr lang="en-US" dirty="0"/>
              <a:t>The Lunch Challenge Agenda</a:t>
            </a:r>
          </a:p>
        </p:txBody>
      </p:sp>
      <p:pic>
        <p:nvPicPr>
          <p:cNvPr id="7" name="Picture 6" descr="Groceries"/>
          <p:cNvPicPr>
            <a:picLocks noChangeAspect="1" noChangeArrowheads="1"/>
          </p:cNvPicPr>
          <p:nvPr/>
        </p:nvPicPr>
        <p:blipFill>
          <a:blip r:embed="rId3" cstate="print"/>
          <a:srcRect/>
          <a:stretch>
            <a:fillRect/>
          </a:stretch>
        </p:blipFill>
        <p:spPr bwMode="auto">
          <a:xfrm>
            <a:off x="6477000" y="2057400"/>
            <a:ext cx="2212975" cy="3352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78805" y="1447801"/>
            <a:ext cx="3388995" cy="3048000"/>
          </a:xfrm>
          <a:prstGeom prst="rect">
            <a:avLst/>
          </a:prstGeom>
        </p:spPr>
      </p:pic>
      <p:sp>
        <p:nvSpPr>
          <p:cNvPr id="8195" name="Rectangle 3"/>
          <p:cNvSpPr>
            <a:spLocks noGrp="1" noChangeArrowheads="1"/>
          </p:cNvSpPr>
          <p:nvPr>
            <p:ph sz="quarter" idx="10"/>
          </p:nvPr>
        </p:nvSpPr>
        <p:spPr>
          <a:xfrm>
            <a:off x="260131" y="1752600"/>
            <a:ext cx="8743950" cy="3429000"/>
          </a:xfrm>
        </p:spPr>
        <p:txBody>
          <a:bodyPr>
            <a:normAutofit lnSpcReduction="10000"/>
          </a:bodyPr>
          <a:lstStyle/>
          <a:p>
            <a:pPr eaLnBrk="1" hangingPunct="1">
              <a:lnSpc>
                <a:spcPct val="90000"/>
              </a:lnSpc>
            </a:pPr>
            <a:r>
              <a:rPr lang="en-US" sz="2400" dirty="0"/>
              <a:t>Food insecurity</a:t>
            </a:r>
          </a:p>
          <a:p>
            <a:pPr lvl="1" eaLnBrk="1" hangingPunct="1">
              <a:lnSpc>
                <a:spcPct val="90000"/>
              </a:lnSpc>
            </a:pPr>
            <a:r>
              <a:rPr lang="en-US" sz="2000" dirty="0"/>
              <a:t>Where will my next meal come from?</a:t>
            </a:r>
          </a:p>
          <a:p>
            <a:pPr marL="457200" lvl="1" indent="0" eaLnBrk="1" hangingPunct="1">
              <a:lnSpc>
                <a:spcPct val="90000"/>
              </a:lnSpc>
              <a:buNone/>
            </a:pPr>
            <a:endParaRPr lang="en-US" sz="2000" dirty="0"/>
          </a:p>
          <a:p>
            <a:pPr eaLnBrk="1" hangingPunct="1">
              <a:lnSpc>
                <a:spcPct val="90000"/>
              </a:lnSpc>
            </a:pPr>
            <a:r>
              <a:rPr lang="en-US" sz="2400" dirty="0"/>
              <a:t>Food deserts</a:t>
            </a:r>
          </a:p>
          <a:p>
            <a:pPr lvl="1" eaLnBrk="1" hangingPunct="1">
              <a:lnSpc>
                <a:spcPct val="90000"/>
              </a:lnSpc>
            </a:pPr>
            <a:r>
              <a:rPr lang="en-US" sz="2000" dirty="0"/>
              <a:t>Limited access to full service grocery stores</a:t>
            </a:r>
          </a:p>
          <a:p>
            <a:pPr marL="457200" lvl="1" indent="0" eaLnBrk="1" hangingPunct="1">
              <a:lnSpc>
                <a:spcPct val="90000"/>
              </a:lnSpc>
              <a:buNone/>
            </a:pPr>
            <a:endParaRPr lang="en-US" sz="2400" dirty="0"/>
          </a:p>
          <a:p>
            <a:pPr eaLnBrk="1" hangingPunct="1">
              <a:lnSpc>
                <a:spcPct val="90000"/>
              </a:lnSpc>
            </a:pPr>
            <a:r>
              <a:rPr lang="en-US" sz="2400" dirty="0"/>
              <a:t>Consequences </a:t>
            </a:r>
            <a:endParaRPr lang="en-US" sz="2400" b="1" dirty="0"/>
          </a:p>
          <a:p>
            <a:pPr lvl="1" eaLnBrk="1" hangingPunct="1">
              <a:lnSpc>
                <a:spcPct val="90000"/>
              </a:lnSpc>
            </a:pPr>
            <a:r>
              <a:rPr lang="en-US" sz="2000" dirty="0"/>
              <a:t>High stress levels, mental and physical health complications, inability to focus, etc. </a:t>
            </a:r>
          </a:p>
          <a:p>
            <a:pPr marL="914400" lvl="2" indent="0">
              <a:buNone/>
            </a:pPr>
            <a:r>
              <a:rPr lang="en-US" sz="1600" dirty="0"/>
              <a:t>. </a:t>
            </a:r>
            <a:endParaRPr lang="en-US" dirty="0"/>
          </a:p>
        </p:txBody>
      </p:sp>
      <p:sp>
        <p:nvSpPr>
          <p:cNvPr id="8194" name="AutoShape 2"/>
          <p:cNvSpPr>
            <a:spLocks noGrp="1" noChangeArrowheads="1"/>
          </p:cNvSpPr>
          <p:nvPr>
            <p:ph type="title"/>
          </p:nvPr>
        </p:nvSpPr>
        <p:spPr>
          <a:xfrm>
            <a:off x="244366" y="696639"/>
            <a:ext cx="8743950" cy="590551"/>
          </a:xfrm>
        </p:spPr>
        <p:txBody>
          <a:bodyPr/>
          <a:lstStyle/>
          <a:p>
            <a:pPr eaLnBrk="1" hangingPunct="1"/>
            <a:r>
              <a:rPr lang="en-US" sz="3200" dirty="0"/>
              <a:t>Daily Challenges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193" y="1045532"/>
            <a:ext cx="6426200" cy="3987800"/>
          </a:xfrm>
          <a:prstGeom prst="rect">
            <a:avLst/>
          </a:prstGeom>
        </p:spPr>
      </p:pic>
      <p:sp>
        <p:nvSpPr>
          <p:cNvPr id="2" name="Title 1"/>
          <p:cNvSpPr>
            <a:spLocks noGrp="1"/>
          </p:cNvSpPr>
          <p:nvPr>
            <p:ph type="title"/>
          </p:nvPr>
        </p:nvSpPr>
        <p:spPr>
          <a:xfrm>
            <a:off x="195671" y="357619"/>
            <a:ext cx="8743950" cy="590551"/>
          </a:xfrm>
        </p:spPr>
        <p:txBody>
          <a:bodyPr/>
          <a:lstStyle/>
          <a:p>
            <a:r>
              <a:rPr lang="en-US" sz="3200" dirty="0"/>
              <a:t>Tough Choices</a:t>
            </a:r>
          </a:p>
        </p:txBody>
      </p:sp>
      <p:grpSp>
        <p:nvGrpSpPr>
          <p:cNvPr id="8" name="Group 7"/>
          <p:cNvGrpSpPr/>
          <p:nvPr/>
        </p:nvGrpSpPr>
        <p:grpSpPr>
          <a:xfrm>
            <a:off x="1741700" y="4807528"/>
            <a:ext cx="5958968" cy="646332"/>
            <a:chOff x="1654451" y="6375411"/>
            <a:chExt cx="5958968" cy="646332"/>
          </a:xfrm>
        </p:grpSpPr>
        <p:sp>
          <p:nvSpPr>
            <p:cNvPr id="12" name="TextBox 11"/>
            <p:cNvSpPr txBox="1"/>
            <p:nvPr/>
          </p:nvSpPr>
          <p:spPr>
            <a:xfrm>
              <a:off x="1654451" y="6410037"/>
              <a:ext cx="970387" cy="369332"/>
            </a:xfrm>
            <a:prstGeom prst="rect">
              <a:avLst/>
            </a:prstGeom>
            <a:solidFill>
              <a:schemeClr val="bg1"/>
            </a:solidFill>
          </p:spPr>
          <p:txBody>
            <a:bodyPr wrap="square" rtlCol="0">
              <a:spAutoFit/>
            </a:bodyPr>
            <a:lstStyle/>
            <a:p>
              <a:pPr algn="ctr"/>
              <a:r>
                <a:rPr lang="en-US" sz="1800" dirty="0">
                  <a:solidFill>
                    <a:prstClr val="black"/>
                  </a:solidFill>
                </a:rPr>
                <a:t>Utilities</a:t>
              </a:r>
            </a:p>
          </p:txBody>
        </p:sp>
        <p:sp>
          <p:nvSpPr>
            <p:cNvPr id="13" name="TextBox 12"/>
            <p:cNvSpPr txBox="1"/>
            <p:nvPr/>
          </p:nvSpPr>
          <p:spPr>
            <a:xfrm>
              <a:off x="3941982" y="6375411"/>
              <a:ext cx="1219200" cy="646331"/>
            </a:xfrm>
            <a:prstGeom prst="rect">
              <a:avLst/>
            </a:prstGeom>
            <a:solidFill>
              <a:schemeClr val="bg1"/>
            </a:solidFill>
          </p:spPr>
          <p:txBody>
            <a:bodyPr wrap="square" rtlCol="0">
              <a:spAutoFit/>
            </a:bodyPr>
            <a:lstStyle/>
            <a:p>
              <a:pPr algn="ctr"/>
              <a:r>
                <a:rPr lang="en-US" sz="1800" dirty="0">
                  <a:solidFill>
                    <a:prstClr val="black"/>
                  </a:solidFill>
                </a:rPr>
                <a:t>Trans-portation</a:t>
              </a:r>
            </a:p>
          </p:txBody>
        </p:sp>
        <p:sp>
          <p:nvSpPr>
            <p:cNvPr id="14" name="TextBox 13"/>
            <p:cNvSpPr txBox="1"/>
            <p:nvPr/>
          </p:nvSpPr>
          <p:spPr>
            <a:xfrm>
              <a:off x="2824870" y="6375412"/>
              <a:ext cx="1026523" cy="646331"/>
            </a:xfrm>
            <a:prstGeom prst="rect">
              <a:avLst/>
            </a:prstGeom>
            <a:solidFill>
              <a:schemeClr val="bg1"/>
            </a:solidFill>
          </p:spPr>
          <p:txBody>
            <a:bodyPr wrap="square" rtlCol="0">
              <a:spAutoFit/>
            </a:bodyPr>
            <a:lstStyle/>
            <a:p>
              <a:pPr algn="ctr"/>
              <a:r>
                <a:rPr lang="en-US" sz="1800" dirty="0">
                  <a:solidFill>
                    <a:prstClr val="black"/>
                  </a:solidFill>
                </a:rPr>
                <a:t>Health Care</a:t>
              </a:r>
            </a:p>
          </p:txBody>
        </p:sp>
        <p:sp>
          <p:nvSpPr>
            <p:cNvPr id="15" name="TextBox 14"/>
            <p:cNvSpPr txBox="1"/>
            <p:nvPr/>
          </p:nvSpPr>
          <p:spPr>
            <a:xfrm>
              <a:off x="5251771" y="6375411"/>
              <a:ext cx="1086937" cy="369332"/>
            </a:xfrm>
            <a:prstGeom prst="rect">
              <a:avLst/>
            </a:prstGeom>
            <a:solidFill>
              <a:schemeClr val="bg1"/>
            </a:solidFill>
          </p:spPr>
          <p:txBody>
            <a:bodyPr wrap="square" rtlCol="0">
              <a:spAutoFit/>
            </a:bodyPr>
            <a:lstStyle/>
            <a:p>
              <a:pPr algn="ctr"/>
              <a:r>
                <a:rPr lang="en-US" sz="1800" dirty="0">
                  <a:solidFill>
                    <a:prstClr val="black"/>
                  </a:solidFill>
                </a:rPr>
                <a:t>Housing</a:t>
              </a:r>
            </a:p>
          </p:txBody>
        </p:sp>
        <p:sp>
          <p:nvSpPr>
            <p:cNvPr id="19" name="TextBox 18"/>
            <p:cNvSpPr txBox="1"/>
            <p:nvPr/>
          </p:nvSpPr>
          <p:spPr>
            <a:xfrm>
              <a:off x="6338708" y="6375411"/>
              <a:ext cx="1274711" cy="369332"/>
            </a:xfrm>
            <a:prstGeom prst="rect">
              <a:avLst/>
            </a:prstGeom>
            <a:solidFill>
              <a:schemeClr val="bg1"/>
            </a:solidFill>
          </p:spPr>
          <p:txBody>
            <a:bodyPr wrap="square" rtlCol="0">
              <a:spAutoFit/>
            </a:bodyPr>
            <a:lstStyle/>
            <a:p>
              <a:pPr algn="ctr"/>
              <a:r>
                <a:rPr lang="en-US" sz="1800" dirty="0">
                  <a:solidFill>
                    <a:prstClr val="black"/>
                  </a:solidFill>
                </a:rPr>
                <a:t>Education</a:t>
              </a:r>
            </a:p>
          </p:txBody>
        </p:sp>
      </p:grpSp>
      <p:sp>
        <p:nvSpPr>
          <p:cNvPr id="18" name="TextBox 17"/>
          <p:cNvSpPr txBox="1"/>
          <p:nvPr/>
        </p:nvSpPr>
        <p:spPr>
          <a:xfrm>
            <a:off x="801732" y="1342801"/>
            <a:ext cx="7466512" cy="830997"/>
          </a:xfrm>
          <a:prstGeom prst="rect">
            <a:avLst/>
          </a:prstGeom>
          <a:noFill/>
        </p:spPr>
        <p:txBody>
          <a:bodyPr wrap="square" rtlCol="0">
            <a:spAutoFit/>
          </a:bodyPr>
          <a:lstStyle/>
          <a:p>
            <a:pPr algn="ctr"/>
            <a:endParaRPr lang="en-US" dirty="0">
              <a:solidFill>
                <a:prstClr val="black"/>
              </a:solidFill>
            </a:endParaRPr>
          </a:p>
          <a:p>
            <a:pPr algn="ctr"/>
            <a:r>
              <a:rPr lang="en-US" dirty="0">
                <a:solidFill>
                  <a:prstClr val="black"/>
                </a:solidFill>
              </a:rPr>
              <a:t>Percent of households choosing between food and</a:t>
            </a:r>
            <a:r>
              <a:rPr lang="is-IS"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29092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70" y="0"/>
            <a:ext cx="7198658" cy="5562600"/>
          </a:xfrm>
          <a:prstGeom prst="rect">
            <a:avLst/>
          </a:prstGeom>
        </p:spPr>
      </p:pic>
    </p:spTree>
    <p:extLst>
      <p:ext uri="{BB962C8B-B14F-4D97-AF65-F5344CB8AC3E}">
        <p14:creationId xmlns:p14="http://schemas.microsoft.com/office/powerpoint/2010/main" val="389436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46993" y="2133600"/>
            <a:ext cx="8743950" cy="2133600"/>
          </a:xfrm>
        </p:spPr>
        <p:txBody>
          <a:bodyPr>
            <a:normAutofit fontScale="85000" lnSpcReduction="20000"/>
          </a:bodyPr>
          <a:lstStyle/>
          <a:p>
            <a:pPr>
              <a:spcAft>
                <a:spcPts val="1200"/>
              </a:spcAft>
              <a:buFont typeface="Wingdings" charset="2"/>
              <a:buChar char="§"/>
            </a:pPr>
            <a:r>
              <a:rPr lang="en-US" sz="2400" dirty="0"/>
              <a:t>The largest program in the domestic hunger safety net</a:t>
            </a:r>
          </a:p>
          <a:p>
            <a:pPr>
              <a:spcAft>
                <a:spcPts val="1200"/>
              </a:spcAft>
              <a:buFont typeface="Wingdings" charset="2"/>
              <a:buChar char="§"/>
            </a:pPr>
            <a:r>
              <a:rPr lang="en-US" sz="2400" dirty="0"/>
              <a:t>Offers nutrition assistance to eligible low-income individuals and families</a:t>
            </a:r>
          </a:p>
          <a:p>
            <a:pPr>
              <a:spcAft>
                <a:spcPts val="1200"/>
              </a:spcAft>
              <a:buFont typeface="Wingdings" charset="2"/>
              <a:buChar char="§"/>
            </a:pPr>
            <a:r>
              <a:rPr lang="en-US" sz="2400" dirty="0"/>
              <a:t>Provides economic benefits to communities</a:t>
            </a:r>
          </a:p>
          <a:p>
            <a:pPr>
              <a:spcAft>
                <a:spcPts val="1200"/>
              </a:spcAft>
              <a:buFont typeface="Wingdings" charset="2"/>
              <a:buChar char="§"/>
            </a:pPr>
            <a:r>
              <a:rPr lang="en-US" sz="2400" dirty="0"/>
              <a:t>One in 14 working Kansans and one in 11 working Missourians receive SNAP benefits</a:t>
            </a:r>
          </a:p>
        </p:txBody>
      </p:sp>
      <p:sp>
        <p:nvSpPr>
          <p:cNvPr id="2" name="Title 1"/>
          <p:cNvSpPr>
            <a:spLocks noGrp="1"/>
          </p:cNvSpPr>
          <p:nvPr>
            <p:ph type="title"/>
          </p:nvPr>
        </p:nvSpPr>
        <p:spPr>
          <a:xfrm>
            <a:off x="246993" y="533400"/>
            <a:ext cx="8743950" cy="838200"/>
          </a:xfrm>
        </p:spPr>
        <p:txBody>
          <a:bodyPr/>
          <a:lstStyle/>
          <a:p>
            <a:r>
              <a:rPr lang="en-US" dirty="0"/>
              <a:t>What is SNAP?</a:t>
            </a:r>
            <a:br>
              <a:rPr lang="en-US" dirty="0"/>
            </a:br>
            <a:r>
              <a:rPr lang="en-US" sz="2400" dirty="0"/>
              <a:t>Supplemental Nutrition Assistance Program</a:t>
            </a:r>
            <a:endParaRPr lang="en-US" dirty="0"/>
          </a:p>
        </p:txBody>
      </p:sp>
    </p:spTree>
    <p:extLst>
      <p:ext uri="{BB962C8B-B14F-4D97-AF65-F5344CB8AC3E}">
        <p14:creationId xmlns:p14="http://schemas.microsoft.com/office/powerpoint/2010/main" val="81104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46993" y="1143000"/>
            <a:ext cx="8743950" cy="4495800"/>
          </a:xfrm>
        </p:spPr>
        <p:txBody>
          <a:bodyPr>
            <a:normAutofit lnSpcReduction="10000"/>
          </a:bodyPr>
          <a:lstStyle/>
          <a:p>
            <a:pPr>
              <a:spcAft>
                <a:spcPts val="1200"/>
              </a:spcAft>
              <a:buFont typeface="Wingdings" charset="2"/>
              <a:buChar char="§"/>
            </a:pPr>
            <a:r>
              <a:rPr lang="en-US" sz="2400" dirty="0"/>
              <a:t>Eligible:</a:t>
            </a:r>
          </a:p>
          <a:p>
            <a:pPr lvl="1">
              <a:spcAft>
                <a:spcPts val="1200"/>
              </a:spcAft>
              <a:buFont typeface="Wingdings" charset="2"/>
              <a:buChar char="§"/>
            </a:pPr>
            <a:r>
              <a:rPr lang="en-US" sz="2000" dirty="0"/>
              <a:t>Any food or food product for home consumption </a:t>
            </a:r>
          </a:p>
          <a:p>
            <a:pPr lvl="1">
              <a:spcAft>
                <a:spcPts val="1200"/>
              </a:spcAft>
              <a:buFont typeface="Wingdings" charset="2"/>
              <a:buChar char="§"/>
            </a:pPr>
            <a:r>
              <a:rPr lang="en-US" sz="2000" dirty="0"/>
              <a:t>Seeds and plants which produce food for home consumption</a:t>
            </a:r>
          </a:p>
          <a:p>
            <a:pPr>
              <a:spcAft>
                <a:spcPts val="1200"/>
              </a:spcAft>
              <a:buFont typeface="Wingdings" charset="2"/>
              <a:buChar char="§"/>
            </a:pPr>
            <a:r>
              <a:rPr lang="en-US" sz="2400" dirty="0"/>
              <a:t>What cannot be purchased:</a:t>
            </a:r>
          </a:p>
          <a:p>
            <a:pPr lvl="1">
              <a:spcAft>
                <a:spcPts val="1200"/>
              </a:spcAft>
              <a:buFont typeface="Wingdings" charset="2"/>
              <a:buChar char="§"/>
            </a:pPr>
            <a:r>
              <a:rPr lang="en-US" sz="2000" dirty="0"/>
              <a:t>Alcoholic beverages</a:t>
            </a:r>
          </a:p>
          <a:p>
            <a:pPr lvl="1">
              <a:spcAft>
                <a:spcPts val="1200"/>
              </a:spcAft>
              <a:buFont typeface="Wingdings" charset="2"/>
              <a:buChar char="§"/>
            </a:pPr>
            <a:r>
              <a:rPr lang="en-US" sz="2000" dirty="0"/>
              <a:t>Tobacco products</a:t>
            </a:r>
          </a:p>
          <a:p>
            <a:pPr lvl="1">
              <a:spcAft>
                <a:spcPts val="1200"/>
              </a:spcAft>
              <a:buFont typeface="Wingdings" charset="2"/>
              <a:buChar char="§"/>
            </a:pPr>
            <a:r>
              <a:rPr lang="en-US" sz="2000" dirty="0"/>
              <a:t>Hot food and any food sold for on-premises consumption</a:t>
            </a:r>
          </a:p>
          <a:p>
            <a:pPr lvl="1">
              <a:spcAft>
                <a:spcPts val="1200"/>
              </a:spcAft>
              <a:buFont typeface="Wingdings" charset="2"/>
              <a:buChar char="§"/>
            </a:pPr>
            <a:r>
              <a:rPr lang="en-US" sz="2000" dirty="0"/>
              <a:t>Non-food items such as pet food, soap, paper products, medicines and vitamins, household supplies, grooming/personal hygiene products and cosmetics.</a:t>
            </a:r>
          </a:p>
        </p:txBody>
      </p:sp>
      <p:sp>
        <p:nvSpPr>
          <p:cNvPr id="2" name="Title 1"/>
          <p:cNvSpPr>
            <a:spLocks noGrp="1"/>
          </p:cNvSpPr>
          <p:nvPr>
            <p:ph type="title"/>
          </p:nvPr>
        </p:nvSpPr>
        <p:spPr>
          <a:xfrm>
            <a:off x="246993" y="304800"/>
            <a:ext cx="8743950" cy="762000"/>
          </a:xfrm>
        </p:spPr>
        <p:txBody>
          <a:bodyPr/>
          <a:lstStyle/>
          <a:p>
            <a:r>
              <a:rPr lang="en-US" dirty="0"/>
              <a:t>SNAP Purchases</a:t>
            </a:r>
          </a:p>
        </p:txBody>
      </p:sp>
    </p:spTree>
    <p:extLst>
      <p:ext uri="{BB962C8B-B14F-4D97-AF65-F5344CB8AC3E}">
        <p14:creationId xmlns:p14="http://schemas.microsoft.com/office/powerpoint/2010/main" val="272892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93" y="533400"/>
            <a:ext cx="8743950" cy="590551"/>
          </a:xfrm>
        </p:spPr>
        <p:txBody>
          <a:bodyPr/>
          <a:lstStyle/>
          <a:p>
            <a:r>
              <a:rPr lang="en-US" dirty="0"/>
              <a:t>Our Four Families</a:t>
            </a:r>
          </a:p>
        </p:txBody>
      </p:sp>
      <p:sp>
        <p:nvSpPr>
          <p:cNvPr id="5" name="TextBox 4"/>
          <p:cNvSpPr txBox="1"/>
          <p:nvPr/>
        </p:nvSpPr>
        <p:spPr>
          <a:xfrm>
            <a:off x="1030224" y="3016526"/>
            <a:ext cx="6224016" cy="461665"/>
          </a:xfrm>
          <a:prstGeom prst="rect">
            <a:avLst/>
          </a:prstGeom>
          <a:noFill/>
        </p:spPr>
        <p:txBody>
          <a:bodyPr wrap="square" rtlCol="0">
            <a:spAutoFit/>
          </a:bodyPr>
          <a:lstStyle/>
          <a:p>
            <a:r>
              <a:rPr lang="en-US" dirty="0"/>
              <a:t>3.  Olathe, KS multi-generational family </a:t>
            </a:r>
          </a:p>
        </p:txBody>
      </p:sp>
      <p:sp>
        <p:nvSpPr>
          <p:cNvPr id="6" name="TextBox 5"/>
          <p:cNvSpPr txBox="1"/>
          <p:nvPr/>
        </p:nvSpPr>
        <p:spPr>
          <a:xfrm>
            <a:off x="1014984" y="3724329"/>
            <a:ext cx="6681216" cy="461665"/>
          </a:xfrm>
          <a:prstGeom prst="rect">
            <a:avLst/>
          </a:prstGeom>
          <a:noFill/>
        </p:spPr>
        <p:txBody>
          <a:bodyPr wrap="square" rtlCol="0">
            <a:spAutoFit/>
          </a:bodyPr>
          <a:lstStyle/>
          <a:p>
            <a:r>
              <a:rPr lang="en-US" dirty="0"/>
              <a:t>4.  Liberty, MO single mother of two children </a:t>
            </a:r>
          </a:p>
        </p:txBody>
      </p:sp>
      <p:sp>
        <p:nvSpPr>
          <p:cNvPr id="7" name="TextBox 6"/>
          <p:cNvSpPr txBox="1"/>
          <p:nvPr/>
        </p:nvSpPr>
        <p:spPr>
          <a:xfrm>
            <a:off x="1014984" y="1627659"/>
            <a:ext cx="5556399" cy="461665"/>
          </a:xfrm>
          <a:prstGeom prst="rect">
            <a:avLst/>
          </a:prstGeom>
          <a:noFill/>
        </p:spPr>
        <p:txBody>
          <a:bodyPr wrap="square" rtlCol="0">
            <a:spAutoFit/>
          </a:bodyPr>
          <a:lstStyle/>
          <a:p>
            <a:r>
              <a:rPr lang="en-US" dirty="0"/>
              <a:t>1.  Blue Rapids, KS senior couple</a:t>
            </a:r>
          </a:p>
        </p:txBody>
      </p:sp>
      <p:sp>
        <p:nvSpPr>
          <p:cNvPr id="8" name="TextBox 7"/>
          <p:cNvSpPr txBox="1"/>
          <p:nvPr/>
        </p:nvSpPr>
        <p:spPr>
          <a:xfrm>
            <a:off x="1030224" y="2308724"/>
            <a:ext cx="6833616" cy="461665"/>
          </a:xfrm>
          <a:prstGeom prst="rect">
            <a:avLst/>
          </a:prstGeom>
          <a:noFill/>
        </p:spPr>
        <p:txBody>
          <a:bodyPr wrap="square" rtlCol="0">
            <a:spAutoFit/>
          </a:bodyPr>
          <a:lstStyle/>
          <a:p>
            <a:r>
              <a:rPr lang="en-US" dirty="0"/>
              <a:t>2.  Kansas City, MO couple with four children </a:t>
            </a:r>
          </a:p>
        </p:txBody>
      </p:sp>
      <p:sp>
        <p:nvSpPr>
          <p:cNvPr id="9" name="TextBox 8"/>
          <p:cNvSpPr txBox="1"/>
          <p:nvPr/>
        </p:nvSpPr>
        <p:spPr>
          <a:xfrm>
            <a:off x="783060" y="4678269"/>
            <a:ext cx="7671816" cy="461665"/>
          </a:xfrm>
          <a:prstGeom prst="rect">
            <a:avLst/>
          </a:prstGeom>
          <a:noFill/>
        </p:spPr>
        <p:txBody>
          <a:bodyPr wrap="square" rtlCol="0">
            <a:spAutoFit/>
          </a:bodyPr>
          <a:lstStyle/>
          <a:p>
            <a:r>
              <a:rPr lang="en-US" dirty="0"/>
              <a:t>Which of these families qualifies for SNAP benefits?</a:t>
            </a:r>
          </a:p>
        </p:txBody>
      </p:sp>
    </p:spTree>
    <p:extLst>
      <p:ext uri="{BB962C8B-B14F-4D97-AF65-F5344CB8AC3E}">
        <p14:creationId xmlns:p14="http://schemas.microsoft.com/office/powerpoint/2010/main" val="374438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FFC000"/>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C63231BC3A1F449A8125A8E51D88FE" ma:contentTypeVersion="0" ma:contentTypeDescription="Create a new document." ma:contentTypeScope="" ma:versionID="17fa77e3fe2cd90d9c98afd6c0160c8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DB81589-7DC4-4B7F-AD6F-94A3803E65F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792B7B86-6986-4F3E-A94E-5DF07F93834D}">
  <ds:schemaRefs>
    <ds:schemaRef ds:uri="http://schemas.microsoft.com/sharepoint/v3/contenttype/forms"/>
  </ds:schemaRefs>
</ds:datastoreItem>
</file>

<file path=customXml/itemProps3.xml><?xml version="1.0" encoding="utf-8"?>
<ds:datastoreItem xmlns:ds="http://schemas.openxmlformats.org/officeDocument/2006/customXml" ds:itemID="{F45C70AE-9E72-40CF-9FC3-1D5347D71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915BA8F9-FA36-409A-96BC-F645C0ED225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14995</TotalTime>
  <Words>3072</Words>
  <Application>Microsoft Office PowerPoint</Application>
  <PresentationFormat>On-screen Show (4:3)</PresentationFormat>
  <Paragraphs>380</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Welcome to The Lunch Challenge!</vt:lpstr>
      <vt:lpstr>The Lunch Challenge Objectives</vt:lpstr>
      <vt:lpstr>The Lunch Challenge Agenda</vt:lpstr>
      <vt:lpstr>Daily Challenges</vt:lpstr>
      <vt:lpstr>Tough Choices</vt:lpstr>
      <vt:lpstr>PowerPoint Presentation</vt:lpstr>
      <vt:lpstr>What is SNAP? Supplemental Nutrition Assistance Program</vt:lpstr>
      <vt:lpstr>SNAP Purchases</vt:lpstr>
      <vt:lpstr>Our Four Families</vt:lpstr>
      <vt:lpstr>SNAP Benefits</vt:lpstr>
      <vt:lpstr>SNAP Benefits Match the available monthly SNAP benefit to each of our families</vt:lpstr>
      <vt:lpstr>Harvesters’ Resources</vt:lpstr>
      <vt:lpstr>Are We Hungry Yet?</vt:lpstr>
      <vt:lpstr>Family Names</vt:lpstr>
      <vt:lpstr>The Lunch Challenge Assignment</vt:lpstr>
      <vt:lpstr>Resources and Constraints</vt:lpstr>
      <vt:lpstr>Reminders…</vt:lpstr>
      <vt:lpstr>Judging Criteria </vt:lpstr>
      <vt:lpstr>Timeline</vt:lpstr>
      <vt:lpstr>The Lunch Challenge</vt:lpstr>
      <vt:lpstr>The Lunch Challenge Discussion</vt:lpstr>
      <vt:lpstr>PowerPoint Presentation</vt:lpstr>
      <vt:lpstr>The Harvesters Story</vt:lpstr>
      <vt:lpstr>Who does Harvesters serve?</vt:lpstr>
      <vt:lpstr>Who does Harvesters serve?</vt:lpstr>
      <vt:lpstr>Who does Harvesters serve?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dc:title>
  <dc:creator>KMartin</dc:creator>
  <cp:lastModifiedBy>Thomas Reorda</cp:lastModifiedBy>
  <cp:revision>197</cp:revision>
  <cp:lastPrinted>2019-05-21T20:40:01Z</cp:lastPrinted>
  <dcterms:created xsi:type="dcterms:W3CDTF">2005-03-29T16:28:37Z</dcterms:created>
  <dcterms:modified xsi:type="dcterms:W3CDTF">2020-01-20T22:05:06Z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Kevin Martin</vt:lpwstr>
  </property>
  <property fmtid="{D5CDD505-2E9C-101B-9397-08002B2CF9AE}" pid="3" name="ContentType">
    <vt:lpwstr>Document</vt:lpwstr>
  </property>
  <property fmtid="{D5CDD505-2E9C-101B-9397-08002B2CF9AE}" pid="4" name="ContentTypeId">
    <vt:lpwstr>0x01010066C63231BC3A1F449A8125A8E51D88FE</vt:lpwstr>
  </property>
</Properties>
</file>