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7" r:id="rId2"/>
    <p:sldId id="258" r:id="rId3"/>
    <p:sldId id="283" r:id="rId4"/>
    <p:sldId id="260" r:id="rId5"/>
    <p:sldId id="271" r:id="rId6"/>
    <p:sldId id="264" r:id="rId7"/>
    <p:sldId id="259" r:id="rId8"/>
    <p:sldId id="262" r:id="rId9"/>
    <p:sldId id="261" r:id="rId10"/>
    <p:sldId id="263" r:id="rId11"/>
    <p:sldId id="265" r:id="rId12"/>
    <p:sldId id="266" r:id="rId13"/>
    <p:sldId id="267" r:id="rId14"/>
    <p:sldId id="268" r:id="rId15"/>
    <p:sldId id="269" r:id="rId16"/>
    <p:sldId id="270" r:id="rId17"/>
    <p:sldId id="284" r:id="rId18"/>
    <p:sldId id="272" r:id="rId19"/>
    <p:sldId id="273" r:id="rId20"/>
    <p:sldId id="274" r:id="rId21"/>
    <p:sldId id="275" r:id="rId22"/>
    <p:sldId id="276" r:id="rId23"/>
    <p:sldId id="277" r:id="rId24"/>
    <p:sldId id="278" r:id="rId25"/>
    <p:sldId id="279" r:id="rId26"/>
    <p:sldId id="280" r:id="rId27"/>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88" d="100"/>
          <a:sy n="88" d="100"/>
        </p:scale>
        <p:origin x="354" y="78"/>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p:scale>
          <a:sx n="100" d="100"/>
          <a:sy n="100" d="100"/>
        </p:scale>
        <p:origin x="1410" y="72"/>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317748E3-4C63-46D5-8FC0-7303BE4C8FCF}" type="datetimeFigureOut">
              <a:rPr lang="en-US" smtClean="0"/>
              <a:pPr/>
              <a:t>7/1/2019</a:t>
            </a:fld>
            <a:endParaRPr lang="en-US"/>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0EE1B307-8EDD-4100-997E-220AA7EC00AA}" type="slidenum">
              <a:rPr lang="en-US" smtClean="0"/>
              <a:pPr/>
              <a:t>‹#›</a:t>
            </a:fld>
            <a:endParaRPr lang="en-US"/>
          </a:p>
        </p:txBody>
      </p:sp>
    </p:spTree>
    <p:extLst>
      <p:ext uri="{BB962C8B-B14F-4D97-AF65-F5344CB8AC3E}">
        <p14:creationId xmlns:p14="http://schemas.microsoft.com/office/powerpoint/2010/main" val="2488775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Welcome audience</a:t>
            </a:r>
          </a:p>
          <a:p>
            <a:endParaRPr lang="en-US" dirty="0" smtClean="0"/>
          </a:p>
          <a:p>
            <a:r>
              <a:rPr lang="en-US" dirty="0" smtClean="0"/>
              <a:t>Introduce Yourself</a:t>
            </a:r>
            <a:endParaRPr lang="en-US" dirty="0"/>
          </a:p>
        </p:txBody>
      </p:sp>
      <p:sp>
        <p:nvSpPr>
          <p:cNvPr id="4" name="Slide Number Placeholder 3"/>
          <p:cNvSpPr>
            <a:spLocks noGrp="1"/>
          </p:cNvSpPr>
          <p:nvPr>
            <p:ph type="sldNum" sz="quarter" idx="10"/>
          </p:nvPr>
        </p:nvSpPr>
        <p:spPr/>
        <p:txBody>
          <a:bodyPr/>
          <a:lstStyle/>
          <a:p>
            <a:fld id="{0EE1B307-8EDD-4100-997E-220AA7EC00AA}" type="slidenum">
              <a:rPr lang="en-US" smtClean="0"/>
              <a:pPr/>
              <a:t>1</a:t>
            </a:fld>
            <a:endParaRPr lang="en-US"/>
          </a:p>
        </p:txBody>
      </p:sp>
    </p:spTree>
    <p:extLst>
      <p:ext uri="{BB962C8B-B14F-4D97-AF65-F5344CB8AC3E}">
        <p14:creationId xmlns:p14="http://schemas.microsoft.com/office/powerpoint/2010/main" val="1617821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Harvesters is often confused with a food pantry.  </a:t>
            </a:r>
          </a:p>
          <a:p>
            <a:endParaRPr lang="en-US" dirty="0"/>
          </a:p>
          <a:p>
            <a:r>
              <a:rPr lang="en-US" dirty="0" smtClean="0"/>
              <a:t>As a food bank, Harvesters acquires, stores and distributes food to its network of nonprofit agencies, enabling them to do what they do best – providing direct service to families, children and seniors in need.</a:t>
            </a:r>
          </a:p>
          <a:p>
            <a:endParaRPr lang="en-US" dirty="0"/>
          </a:p>
          <a:p>
            <a:pPr lvl="0"/>
            <a:r>
              <a:rPr lang="en-US" dirty="0" smtClean="0"/>
              <a:t>The total </a:t>
            </a:r>
            <a:r>
              <a:rPr lang="en-US" dirty="0"/>
              <a:t>warehouse capacity in KC is </a:t>
            </a:r>
            <a:r>
              <a:rPr lang="en-US" dirty="0" smtClean="0"/>
              <a:t>231,795 square feet.  The total </a:t>
            </a:r>
            <a:r>
              <a:rPr lang="en-US" dirty="0"/>
              <a:t>warehouse capacity in Topeka is </a:t>
            </a:r>
            <a:r>
              <a:rPr lang="en-US" dirty="0" smtClean="0"/>
              <a:t>41,232 </a:t>
            </a:r>
            <a:r>
              <a:rPr lang="en-US" dirty="0"/>
              <a:t>square </a:t>
            </a:r>
            <a:r>
              <a:rPr lang="en-US" dirty="0" smtClean="0"/>
              <a:t>feet.</a:t>
            </a:r>
          </a:p>
          <a:p>
            <a:pPr lvl="0"/>
            <a:endParaRPr lang="en-US" dirty="0"/>
          </a:p>
          <a:p>
            <a:pPr lvl="0"/>
            <a:r>
              <a:rPr lang="en-US" dirty="0"/>
              <a:t>Food comes in Monday through Friday and </a:t>
            </a:r>
            <a:r>
              <a:rPr lang="en-US" dirty="0" smtClean="0"/>
              <a:t>leaves </a:t>
            </a:r>
            <a:r>
              <a:rPr lang="en-US" dirty="0"/>
              <a:t>our warehouse every day except Sunday</a:t>
            </a:r>
            <a:r>
              <a:rPr lang="en-US" dirty="0" smtClean="0"/>
              <a:t>.</a:t>
            </a:r>
          </a:p>
          <a:p>
            <a:pPr lvl="0"/>
            <a:endParaRPr lang="en-US" dirty="0"/>
          </a:p>
          <a:p>
            <a:r>
              <a:rPr lang="en-US" dirty="0"/>
              <a:t>Our total food stock turns over 14 times a year – that’s about every three weeks our warehouse could be empty </a:t>
            </a:r>
            <a:r>
              <a:rPr lang="en-US" dirty="0" smtClean="0"/>
              <a:t>if we didn’t have food constantly coming in.</a:t>
            </a:r>
            <a:endParaRPr lang="en-US" dirty="0"/>
          </a:p>
          <a:p>
            <a:endParaRPr lang="en-US" dirty="0"/>
          </a:p>
        </p:txBody>
      </p:sp>
      <p:sp>
        <p:nvSpPr>
          <p:cNvPr id="4" name="Slide Number Placeholder 3"/>
          <p:cNvSpPr>
            <a:spLocks noGrp="1"/>
          </p:cNvSpPr>
          <p:nvPr>
            <p:ph type="sldNum" sz="quarter" idx="10"/>
          </p:nvPr>
        </p:nvSpPr>
        <p:spPr/>
        <p:txBody>
          <a:bodyPr/>
          <a:lstStyle/>
          <a:p>
            <a:fld id="{0EE1B307-8EDD-4100-997E-220AA7EC00AA}" type="slidenum">
              <a:rPr lang="en-US" smtClean="0"/>
              <a:pPr/>
              <a:t>10</a:t>
            </a:fld>
            <a:endParaRPr lang="en-US"/>
          </a:p>
        </p:txBody>
      </p:sp>
    </p:spTree>
    <p:extLst>
      <p:ext uri="{BB962C8B-B14F-4D97-AF65-F5344CB8AC3E}">
        <p14:creationId xmlns:p14="http://schemas.microsoft.com/office/powerpoint/2010/main" val="997486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Harvesters has four major initiatives:</a:t>
            </a:r>
          </a:p>
          <a:p>
            <a:endParaRPr lang="en-US" dirty="0"/>
          </a:p>
          <a:p>
            <a:r>
              <a:rPr lang="en-US" dirty="0" smtClean="0"/>
              <a:t>Feeding children</a:t>
            </a:r>
          </a:p>
          <a:p>
            <a:endParaRPr lang="en-US" dirty="0"/>
          </a:p>
          <a:p>
            <a:r>
              <a:rPr lang="en-US" dirty="0" smtClean="0"/>
              <a:t>Feeding seniors</a:t>
            </a:r>
          </a:p>
          <a:p>
            <a:endParaRPr lang="en-US" dirty="0"/>
          </a:p>
          <a:p>
            <a:r>
              <a:rPr lang="en-US" dirty="0" smtClean="0"/>
              <a:t>Feeding families</a:t>
            </a:r>
          </a:p>
          <a:p>
            <a:endParaRPr lang="en-US" dirty="0"/>
          </a:p>
          <a:p>
            <a:r>
              <a:rPr lang="en-US" dirty="0" smtClean="0"/>
              <a:t>And Promoting healthy eating</a:t>
            </a:r>
          </a:p>
        </p:txBody>
      </p:sp>
      <p:sp>
        <p:nvSpPr>
          <p:cNvPr id="4" name="Slide Number Placeholder 3"/>
          <p:cNvSpPr>
            <a:spLocks noGrp="1"/>
          </p:cNvSpPr>
          <p:nvPr>
            <p:ph type="sldNum" sz="quarter" idx="10"/>
          </p:nvPr>
        </p:nvSpPr>
        <p:spPr/>
        <p:txBody>
          <a:bodyPr/>
          <a:lstStyle/>
          <a:p>
            <a:fld id="{0EE1B307-8EDD-4100-997E-220AA7EC00AA}" type="slidenum">
              <a:rPr lang="en-US" smtClean="0"/>
              <a:pPr/>
              <a:t>11</a:t>
            </a:fld>
            <a:endParaRPr lang="en-US"/>
          </a:p>
        </p:txBody>
      </p:sp>
    </p:spTree>
    <p:extLst>
      <p:ext uri="{BB962C8B-B14F-4D97-AF65-F5344CB8AC3E}">
        <p14:creationId xmlns:p14="http://schemas.microsoft.com/office/powerpoint/2010/main" val="131406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Harvesters feeds </a:t>
            </a:r>
            <a:r>
              <a:rPr lang="en-US" dirty="0" smtClean="0"/>
              <a:t>approximately 100,000 </a:t>
            </a:r>
            <a:r>
              <a:rPr lang="en-US" dirty="0"/>
              <a:t>children a year through our network of pantries, food kitchens and shelters. </a:t>
            </a:r>
            <a:endParaRPr lang="en-US" dirty="0" smtClean="0"/>
          </a:p>
          <a:p>
            <a:endParaRPr lang="en-US" dirty="0"/>
          </a:p>
          <a:p>
            <a:r>
              <a:rPr lang="en-US" dirty="0"/>
              <a:t>Data shows higher grades, lower incidents of tardiness/ absenteeism and misbehavior when children are not hungry.</a:t>
            </a:r>
          </a:p>
          <a:p>
            <a:endParaRPr lang="en-US" dirty="0" smtClean="0"/>
          </a:p>
          <a:p>
            <a:r>
              <a:rPr lang="en-US" dirty="0" smtClean="0"/>
              <a:t>We </a:t>
            </a:r>
            <a:r>
              <a:rPr lang="en-US" dirty="0"/>
              <a:t>also provide </a:t>
            </a:r>
            <a:r>
              <a:rPr lang="en-US" dirty="0" smtClean="0"/>
              <a:t>nearly 20,000 </a:t>
            </a:r>
            <a:r>
              <a:rPr lang="en-US" dirty="0" err="1" smtClean="0"/>
              <a:t>BackSnacks</a:t>
            </a:r>
            <a:r>
              <a:rPr lang="en-US" dirty="0" smtClean="0"/>
              <a:t> </a:t>
            </a:r>
            <a:r>
              <a:rPr lang="en-US" dirty="0"/>
              <a:t>to kids every weekend and our Kids Cafe program provides more than </a:t>
            </a:r>
            <a:r>
              <a:rPr lang="en-US" dirty="0" smtClean="0"/>
              <a:t>400,000 </a:t>
            </a:r>
            <a:r>
              <a:rPr lang="en-US" dirty="0"/>
              <a:t>summer and after-school meals. </a:t>
            </a:r>
            <a:endParaRPr lang="en-US" dirty="0" smtClean="0"/>
          </a:p>
          <a:p>
            <a:endParaRPr lang="en-US" dirty="0" smtClean="0"/>
          </a:p>
          <a:p>
            <a:r>
              <a:rPr lang="en-US" dirty="0" smtClean="0"/>
              <a:t>Our </a:t>
            </a:r>
            <a:r>
              <a:rPr lang="en-US" dirty="0"/>
              <a:t>volunteers also assemble sack lunches for at-risk teens </a:t>
            </a:r>
            <a:r>
              <a:rPr lang="en-US" dirty="0" smtClean="0"/>
              <a:t>through </a:t>
            </a:r>
            <a:r>
              <a:rPr lang="en-US" dirty="0"/>
              <a:t>our Give Lunch program.</a:t>
            </a:r>
          </a:p>
          <a:p>
            <a:endParaRPr lang="en-US" dirty="0"/>
          </a:p>
          <a:p>
            <a:endParaRPr lang="en-US" dirty="0" smtClean="0"/>
          </a:p>
          <a:p>
            <a:endParaRPr lang="en-US" dirty="0"/>
          </a:p>
        </p:txBody>
      </p:sp>
      <p:sp>
        <p:nvSpPr>
          <p:cNvPr id="4" name="Slide Number Placeholder 3"/>
          <p:cNvSpPr>
            <a:spLocks noGrp="1"/>
          </p:cNvSpPr>
          <p:nvPr>
            <p:ph type="sldNum" sz="quarter" idx="10"/>
          </p:nvPr>
        </p:nvSpPr>
        <p:spPr/>
        <p:txBody>
          <a:bodyPr/>
          <a:lstStyle/>
          <a:p>
            <a:fld id="{0EE1B307-8EDD-4100-997E-220AA7EC00AA}" type="slidenum">
              <a:rPr lang="en-US" smtClean="0"/>
              <a:pPr/>
              <a:t>12</a:t>
            </a:fld>
            <a:endParaRPr lang="en-US"/>
          </a:p>
        </p:txBody>
      </p:sp>
    </p:spTree>
    <p:extLst>
      <p:ext uri="{BB962C8B-B14F-4D97-AF65-F5344CB8AC3E}">
        <p14:creationId xmlns:p14="http://schemas.microsoft.com/office/powerpoint/2010/main" val="3088393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lvl="0"/>
            <a:r>
              <a:rPr lang="en-US" sz="1100" dirty="0" err="1"/>
              <a:t>BackSnack</a:t>
            </a:r>
            <a:r>
              <a:rPr lang="en-US" sz="1100" dirty="0"/>
              <a:t> is </a:t>
            </a:r>
            <a:r>
              <a:rPr lang="en-US" sz="1100" dirty="0" smtClean="0"/>
              <a:t>a key example </a:t>
            </a:r>
            <a:r>
              <a:rPr lang="en-US" sz="1100" dirty="0"/>
              <a:t>of how we help kids that are food insecure. </a:t>
            </a:r>
            <a:r>
              <a:rPr lang="en-US" sz="1100" dirty="0" err="1"/>
              <a:t>BackSnack</a:t>
            </a:r>
            <a:r>
              <a:rPr lang="en-US" sz="1100" dirty="0"/>
              <a:t> provides backpacks of food to elementary and middle school children to combat weekend hunger (4 meals, 2 snacks). </a:t>
            </a:r>
            <a:r>
              <a:rPr lang="en-US" sz="1100" dirty="0" smtClean="0"/>
              <a:t> We </a:t>
            </a:r>
            <a:r>
              <a:rPr lang="en-US" sz="1100" dirty="0"/>
              <a:t>have the largest program of this type in the US</a:t>
            </a:r>
            <a:r>
              <a:rPr lang="en-US" sz="1100" dirty="0" smtClean="0"/>
              <a:t>. All </a:t>
            </a:r>
            <a:r>
              <a:rPr lang="en-US" sz="1100" dirty="0"/>
              <a:t>food is purchased by Harvesters and packs are assembled by volunteers. </a:t>
            </a:r>
            <a:r>
              <a:rPr lang="en-US" sz="1100" dirty="0" smtClean="0"/>
              <a:t> The cost </a:t>
            </a:r>
            <a:r>
              <a:rPr lang="en-US" sz="1100" dirty="0"/>
              <a:t>for 1 </a:t>
            </a:r>
            <a:r>
              <a:rPr lang="en-US" sz="1100" dirty="0" err="1"/>
              <a:t>BackSnack</a:t>
            </a:r>
            <a:r>
              <a:rPr lang="en-US" sz="1100" dirty="0"/>
              <a:t> per child for the school year is $250</a:t>
            </a:r>
            <a:r>
              <a:rPr lang="en-US" sz="1100" dirty="0" smtClean="0"/>
              <a:t>. </a:t>
            </a:r>
            <a:r>
              <a:rPr lang="en-US" sz="1100" dirty="0" err="1" smtClean="0"/>
              <a:t>BackSnacks</a:t>
            </a:r>
            <a:r>
              <a:rPr lang="en-US" sz="1100" dirty="0" smtClean="0"/>
              <a:t> are shipped </a:t>
            </a:r>
            <a:r>
              <a:rPr lang="en-US" sz="1100" dirty="0"/>
              <a:t>to schools, who work with community partners to clean and refill backpacks every week</a:t>
            </a:r>
            <a:r>
              <a:rPr lang="en-US" sz="1100" dirty="0" smtClean="0"/>
              <a:t>.  The schools </a:t>
            </a:r>
            <a:r>
              <a:rPr lang="en-US" sz="1100" dirty="0"/>
              <a:t>determine which students are in need</a:t>
            </a:r>
            <a:r>
              <a:rPr lang="en-US" sz="1100" dirty="0" smtClean="0"/>
              <a:t>.</a:t>
            </a:r>
          </a:p>
          <a:p>
            <a:pPr lvl="0"/>
            <a:r>
              <a:rPr lang="en-US" sz="1100" dirty="0" smtClean="0"/>
              <a:t>We </a:t>
            </a:r>
            <a:r>
              <a:rPr lang="en-US" sz="1100" dirty="0"/>
              <a:t>provide training to schools, and we collect data from schools, students and parents</a:t>
            </a:r>
            <a:r>
              <a:rPr lang="en-US" sz="1100" dirty="0" smtClean="0"/>
              <a:t>.</a:t>
            </a:r>
          </a:p>
          <a:p>
            <a:pPr lvl="0"/>
            <a:endParaRPr lang="en-US" sz="1100" dirty="0"/>
          </a:p>
          <a:p>
            <a:r>
              <a:rPr lang="en-US" sz="1100" dirty="0" smtClean="0"/>
              <a:t>Kids </a:t>
            </a:r>
            <a:r>
              <a:rPr lang="en-US" sz="1100" dirty="0"/>
              <a:t>Cafe is an after-school and summer feeding program. </a:t>
            </a:r>
            <a:r>
              <a:rPr lang="en-US" sz="1100" dirty="0" smtClean="0"/>
              <a:t>Harvesters </a:t>
            </a:r>
            <a:r>
              <a:rPr lang="en-US" sz="1100" dirty="0"/>
              <a:t>provides the Kids Cafe program free of charge to eligible sites. Students participating in Kids Cafe eat healthier, which helps them do better in school and improve their chances for success. In addition, they learn healthy eating habits, reducing their risk of chronic disease in adulthood</a:t>
            </a:r>
            <a:r>
              <a:rPr lang="en-US" sz="1100" dirty="0" smtClean="0"/>
              <a:t>.</a:t>
            </a:r>
          </a:p>
          <a:p>
            <a:endParaRPr lang="en-US" sz="1100" dirty="0"/>
          </a:p>
          <a:p>
            <a:r>
              <a:rPr lang="en-US" sz="1100" dirty="0" smtClean="0"/>
              <a:t>The </a:t>
            </a:r>
            <a:r>
              <a:rPr lang="en-US" sz="1100" dirty="0"/>
              <a:t>School Pantry program is a food pantry that is conveniently located on-site at schools for families of students in need. The school pantries complement school breakfast and lunch programs, providing access to food for children and their families after the school day has ended. They help to fill an important gap, relieving the burden and anxiety a family may face when they aren’t sure where their next meal may come from. And they help children to focus on their education, not </a:t>
            </a:r>
            <a:r>
              <a:rPr lang="en-US" sz="1100" dirty="0" smtClean="0"/>
              <a:t>hunger.</a:t>
            </a:r>
            <a:endParaRPr lang="en-US" sz="1100" dirty="0"/>
          </a:p>
          <a:p>
            <a:endParaRPr lang="en-US" sz="1100" dirty="0"/>
          </a:p>
        </p:txBody>
      </p:sp>
      <p:sp>
        <p:nvSpPr>
          <p:cNvPr id="4" name="Slide Number Placeholder 3"/>
          <p:cNvSpPr>
            <a:spLocks noGrp="1"/>
          </p:cNvSpPr>
          <p:nvPr>
            <p:ph type="sldNum" sz="quarter" idx="10"/>
          </p:nvPr>
        </p:nvSpPr>
        <p:spPr/>
        <p:txBody>
          <a:bodyPr/>
          <a:lstStyle/>
          <a:p>
            <a:fld id="{0EE1B307-8EDD-4100-997E-220AA7EC00AA}" type="slidenum">
              <a:rPr lang="en-US" smtClean="0"/>
              <a:pPr/>
              <a:t>13</a:t>
            </a:fld>
            <a:endParaRPr lang="en-US"/>
          </a:p>
        </p:txBody>
      </p:sp>
    </p:spTree>
    <p:extLst>
      <p:ext uri="{BB962C8B-B14F-4D97-AF65-F5344CB8AC3E}">
        <p14:creationId xmlns:p14="http://schemas.microsoft.com/office/powerpoint/2010/main" val="1372096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Baby Boomers age, the need for food assistance by older adults is projected to increase. By 2040, studies project one in five U.S. residents will be older adults, compared to just one in seven today.</a:t>
            </a:r>
            <a:br>
              <a:rPr lang="en-US" dirty="0" smtClean="0"/>
            </a:br>
            <a:r>
              <a:rPr lang="en-US" dirty="0" smtClean="0"/>
              <a:t/>
            </a:r>
            <a:br>
              <a:rPr lang="en-US" dirty="0" smtClean="0"/>
            </a:br>
            <a:r>
              <a:rPr lang="en-US" dirty="0" smtClean="0"/>
              <a:t>Food insecure seniors are at higher risk for depression and chronic diseases. They are 53 percent more likely to suffer a heart attack and 52 percent more likely to develop asthma. Many seniors in our community face health and mobility problems that limit their access to healthy food.</a:t>
            </a:r>
            <a:br>
              <a:rPr lang="en-US" dirty="0" smtClean="0"/>
            </a:br>
            <a:endParaRPr lang="en-US" dirty="0" smtClean="0"/>
          </a:p>
          <a:p>
            <a:r>
              <a:rPr lang="en-US" dirty="0" smtClean="0"/>
              <a:t>Seniors </a:t>
            </a:r>
            <a:r>
              <a:rPr lang="en-US" dirty="0"/>
              <a:t>receive assistance through Senior Mobile Food Pantries.  These pantries are a partnership between Harvesters and nonprofit organizations providing social services to at-risk seniors living in low- to moderate-income housing communities.  </a:t>
            </a:r>
            <a:endParaRPr lang="en-US" dirty="0" smtClean="0"/>
          </a:p>
          <a:p>
            <a:endParaRPr lang="en-US" dirty="0"/>
          </a:p>
          <a:p>
            <a:r>
              <a:rPr lang="en-US" dirty="0" smtClean="0"/>
              <a:t>In </a:t>
            </a:r>
            <a:r>
              <a:rPr lang="en-US" dirty="0"/>
              <a:t>addition, in partnership with the federal government, many of Harvesters' agencies distribute monthly commodity food boxes to low-income seniors through the Commodity Supplemental Food Program (CSFP). The boxes contain shelf-stable items like milk, fruit juices, pasta, rice, peanut butter, and canned meats, fruits and vegetables.</a:t>
            </a:r>
          </a:p>
          <a:p>
            <a:endParaRPr lang="en-US" dirty="0"/>
          </a:p>
        </p:txBody>
      </p:sp>
      <p:sp>
        <p:nvSpPr>
          <p:cNvPr id="4" name="Slide Number Placeholder 3"/>
          <p:cNvSpPr>
            <a:spLocks noGrp="1"/>
          </p:cNvSpPr>
          <p:nvPr>
            <p:ph type="sldNum" sz="quarter" idx="10"/>
          </p:nvPr>
        </p:nvSpPr>
        <p:spPr/>
        <p:txBody>
          <a:bodyPr/>
          <a:lstStyle/>
          <a:p>
            <a:fld id="{0EE1B307-8EDD-4100-997E-220AA7EC00AA}" type="slidenum">
              <a:rPr lang="en-US" smtClean="0"/>
              <a:pPr/>
              <a:t>14</a:t>
            </a:fld>
            <a:endParaRPr lang="en-US"/>
          </a:p>
        </p:txBody>
      </p:sp>
    </p:spTree>
    <p:extLst>
      <p:ext uri="{BB962C8B-B14F-4D97-AF65-F5344CB8AC3E}">
        <p14:creationId xmlns:p14="http://schemas.microsoft.com/office/powerpoint/2010/main" val="1814259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While Harvesters’ network feeds many working families, under-employment and low household income are key factors in the high need for food assistance. In addition, households relying on Harvesters may face challenges related to health and well-being.</a:t>
            </a:r>
          </a:p>
          <a:p>
            <a:endParaRPr lang="en-US" dirty="0"/>
          </a:p>
        </p:txBody>
      </p:sp>
      <p:sp>
        <p:nvSpPr>
          <p:cNvPr id="4" name="Slide Number Placeholder 3"/>
          <p:cNvSpPr>
            <a:spLocks noGrp="1"/>
          </p:cNvSpPr>
          <p:nvPr>
            <p:ph type="sldNum" sz="quarter" idx="10"/>
          </p:nvPr>
        </p:nvSpPr>
        <p:spPr/>
        <p:txBody>
          <a:bodyPr/>
          <a:lstStyle/>
          <a:p>
            <a:fld id="{0EE1B307-8EDD-4100-997E-220AA7EC00AA}" type="slidenum">
              <a:rPr lang="en-US" smtClean="0"/>
              <a:pPr/>
              <a:t>15</a:t>
            </a:fld>
            <a:endParaRPr lang="en-US"/>
          </a:p>
        </p:txBody>
      </p:sp>
    </p:spTree>
    <p:extLst>
      <p:ext uri="{BB962C8B-B14F-4D97-AF65-F5344CB8AC3E}">
        <p14:creationId xmlns:p14="http://schemas.microsoft.com/office/powerpoint/2010/main" val="458406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smtClean="0"/>
              <a:t>Harvesters’ Nutrition Services Department trains agencies to teach kids</a:t>
            </a:r>
            <a:r>
              <a:rPr lang="en-US" dirty="0"/>
              <a:t>, teens and adults about preparing healthy meals and snacks on a </a:t>
            </a:r>
            <a:r>
              <a:rPr lang="en-US" dirty="0" smtClean="0"/>
              <a:t>budget.</a:t>
            </a:r>
          </a:p>
          <a:p>
            <a:pPr lvl="0"/>
            <a:endParaRPr lang="en-US" dirty="0"/>
          </a:p>
          <a:p>
            <a:pPr lvl="0"/>
            <a:r>
              <a:rPr lang="en-US" dirty="0"/>
              <a:t>Nutrition Services also reaches out to clients at food pantries </a:t>
            </a:r>
            <a:r>
              <a:rPr lang="en-US" dirty="0" smtClean="0"/>
              <a:t>and </a:t>
            </a:r>
            <a:r>
              <a:rPr lang="en-US" dirty="0"/>
              <a:t>mobile distributions – providing recipes &amp; tastings to encourage healthy food selection </a:t>
            </a:r>
            <a:r>
              <a:rPr lang="en-US" dirty="0" smtClean="0"/>
              <a:t>and preparation.</a:t>
            </a:r>
            <a:endParaRPr lang="en-US" dirty="0"/>
          </a:p>
          <a:p>
            <a:endParaRPr lang="en-US" dirty="0"/>
          </a:p>
        </p:txBody>
      </p:sp>
      <p:sp>
        <p:nvSpPr>
          <p:cNvPr id="4" name="Slide Number Placeholder 3"/>
          <p:cNvSpPr>
            <a:spLocks noGrp="1"/>
          </p:cNvSpPr>
          <p:nvPr>
            <p:ph type="sldNum" sz="quarter" idx="10"/>
          </p:nvPr>
        </p:nvSpPr>
        <p:spPr/>
        <p:txBody>
          <a:bodyPr/>
          <a:lstStyle/>
          <a:p>
            <a:fld id="{0EE1B307-8EDD-4100-997E-220AA7EC00AA}" type="slidenum">
              <a:rPr lang="en-US" smtClean="0"/>
              <a:pPr/>
              <a:t>16</a:t>
            </a:fld>
            <a:endParaRPr lang="en-US"/>
          </a:p>
        </p:txBody>
      </p:sp>
    </p:spTree>
    <p:extLst>
      <p:ext uri="{BB962C8B-B14F-4D97-AF65-F5344CB8AC3E}">
        <p14:creationId xmlns:p14="http://schemas.microsoft.com/office/powerpoint/2010/main" val="486820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dirty="0"/>
              <a:t>Why is Harvesters focusing on the intersection of hunger and health?</a:t>
            </a:r>
          </a:p>
          <a:p>
            <a:pPr>
              <a:spcBef>
                <a:spcPct val="0"/>
              </a:spcBef>
            </a:pPr>
            <a:endParaRPr lang="en-US" altLang="en-US" b="1" dirty="0"/>
          </a:p>
          <a:p>
            <a:pPr lvl="0">
              <a:defRPr/>
            </a:pPr>
            <a:r>
              <a:rPr lang="en-US" altLang="en-US" dirty="0"/>
              <a:t>Historically, food pantries have focused on filling empty stomachs with whatever food is available. Much of this food tends to be highly processed and full of fat, sugar &amp; sodium. Easily accessible, non-nutrient dense food may temporarily alleviate hunger pangs, but ultimately can contribute to chronic disease such as obesity, diabetes and heart disease. </a:t>
            </a:r>
          </a:p>
          <a:p>
            <a:endParaRPr lang="en-US" dirty="0" smtClean="0"/>
          </a:p>
          <a:p>
            <a:r>
              <a:rPr lang="en-US" dirty="0"/>
              <a:t>If we are providing food, all the more reason to help </a:t>
            </a:r>
            <a:r>
              <a:rPr lang="en-US" dirty="0" smtClean="0"/>
              <a:t>agencies obtain the healthiest food.  </a:t>
            </a:r>
            <a:r>
              <a:rPr lang="en-US" dirty="0"/>
              <a:t>Especially when we remember that 62% are struggling with hypertension and 37% </a:t>
            </a:r>
            <a:r>
              <a:rPr lang="en-US" dirty="0" smtClean="0"/>
              <a:t>with Diabetes. Unhealthy </a:t>
            </a:r>
            <a:r>
              <a:rPr lang="en-US" dirty="0"/>
              <a:t>food could exacerbate their chronic disease condition and increase their debt/food security/poverty.  We are not saying no to certain foods, just understanding that it is easy for neighbors to acquire the less healthy foods and harder/more expensive to acquire the healthier foods.  We are focusing on </a:t>
            </a:r>
            <a:r>
              <a:rPr lang="en-US" dirty="0" smtClean="0"/>
              <a:t>encouraging healthier foods.</a:t>
            </a:r>
            <a:endParaRPr lang="en-US" dirty="0"/>
          </a:p>
          <a:p>
            <a:endParaRPr lang="en-US" dirty="0"/>
          </a:p>
        </p:txBody>
      </p:sp>
      <p:sp>
        <p:nvSpPr>
          <p:cNvPr id="4" name="Slide Number Placeholder 3"/>
          <p:cNvSpPr>
            <a:spLocks noGrp="1"/>
          </p:cNvSpPr>
          <p:nvPr>
            <p:ph type="sldNum" sz="quarter" idx="10"/>
          </p:nvPr>
        </p:nvSpPr>
        <p:spPr/>
        <p:txBody>
          <a:bodyPr/>
          <a:lstStyle/>
          <a:p>
            <a:fld id="{0EE1B307-8EDD-4100-997E-220AA7EC00AA}" type="slidenum">
              <a:rPr lang="en-US" smtClean="0"/>
              <a:pPr/>
              <a:t>17</a:t>
            </a:fld>
            <a:endParaRPr lang="en-US"/>
          </a:p>
        </p:txBody>
      </p:sp>
    </p:spTree>
    <p:extLst>
      <p:ext uri="{BB962C8B-B14F-4D97-AF65-F5344CB8AC3E}">
        <p14:creationId xmlns:p14="http://schemas.microsoft.com/office/powerpoint/2010/main" val="3997060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a:t>We are </a:t>
            </a:r>
            <a:r>
              <a:rPr lang="en-US" dirty="0" smtClean="0"/>
              <a:t>a regional site </a:t>
            </a:r>
            <a:r>
              <a:rPr lang="en-US" dirty="0"/>
              <a:t>for disaster relief</a:t>
            </a:r>
            <a:r>
              <a:rPr lang="en-US" dirty="0" smtClean="0"/>
              <a:t>.</a:t>
            </a:r>
          </a:p>
          <a:p>
            <a:pPr lvl="0"/>
            <a:endParaRPr lang="en-US" dirty="0"/>
          </a:p>
          <a:p>
            <a:pPr lvl="0"/>
            <a:r>
              <a:rPr lang="en-US" dirty="0"/>
              <a:t>Feeding America coordinates w/ FEMA &amp; state response to request support</a:t>
            </a:r>
            <a:r>
              <a:rPr lang="en-US" dirty="0" smtClean="0"/>
              <a:t>.</a:t>
            </a:r>
          </a:p>
          <a:p>
            <a:pPr lvl="0"/>
            <a:endParaRPr lang="en-US" dirty="0"/>
          </a:p>
          <a:p>
            <a:pPr lvl="0"/>
            <a:r>
              <a:rPr lang="en-US" dirty="0"/>
              <a:t>Harvesters’ 53-foot disaster response trailer was provided by Feeding America with a grant from the Dunkin’ Brands Community Foundation</a:t>
            </a:r>
            <a:r>
              <a:rPr lang="en-US" dirty="0" smtClean="0"/>
              <a:t>.</a:t>
            </a:r>
          </a:p>
          <a:p>
            <a:pPr lvl="0"/>
            <a:endParaRPr lang="en-US" dirty="0"/>
          </a:p>
          <a:p>
            <a:pPr lvl="0"/>
            <a:r>
              <a:rPr lang="en-US" dirty="0"/>
              <a:t>We </a:t>
            </a:r>
            <a:r>
              <a:rPr lang="en-US" dirty="0" smtClean="0"/>
              <a:t>provide </a:t>
            </a:r>
            <a:r>
              <a:rPr lang="en-US" dirty="0"/>
              <a:t>disaster supplies, such as bottled water, cleaning supplies, and shelf-stable </a:t>
            </a:r>
            <a:r>
              <a:rPr lang="en-US" dirty="0" smtClean="0"/>
              <a:t>food to areas in need.</a:t>
            </a:r>
          </a:p>
          <a:p>
            <a:pPr lvl="0"/>
            <a:endParaRPr lang="en-US" dirty="0"/>
          </a:p>
          <a:p>
            <a:pPr lvl="0"/>
            <a:r>
              <a:rPr lang="en-US" dirty="0" smtClean="0"/>
              <a:t>As an example, Harvesters </a:t>
            </a:r>
            <a:r>
              <a:rPr lang="en-US" dirty="0"/>
              <a:t>transported more than 250,000 pounds of food to Joplin </a:t>
            </a:r>
            <a:r>
              <a:rPr lang="en-US" dirty="0" smtClean="0"/>
              <a:t>after the tornado to </a:t>
            </a:r>
            <a:r>
              <a:rPr lang="en-US" dirty="0"/>
              <a:t>feed tornado survivors, first responders and disaster relief volunteers.  Included in this were 10,000 sack lunches donated and packed by Sprint employees.</a:t>
            </a:r>
          </a:p>
          <a:p>
            <a:endParaRPr lang="en-US" dirty="0"/>
          </a:p>
        </p:txBody>
      </p:sp>
      <p:sp>
        <p:nvSpPr>
          <p:cNvPr id="4" name="Slide Number Placeholder 3"/>
          <p:cNvSpPr>
            <a:spLocks noGrp="1"/>
          </p:cNvSpPr>
          <p:nvPr>
            <p:ph type="sldNum" sz="quarter" idx="10"/>
          </p:nvPr>
        </p:nvSpPr>
        <p:spPr/>
        <p:txBody>
          <a:bodyPr/>
          <a:lstStyle/>
          <a:p>
            <a:fld id="{0EE1B307-8EDD-4100-997E-220AA7EC00AA}" type="slidenum">
              <a:rPr lang="en-US" smtClean="0"/>
              <a:pPr/>
              <a:t>18</a:t>
            </a:fld>
            <a:endParaRPr lang="en-US"/>
          </a:p>
        </p:txBody>
      </p:sp>
    </p:spTree>
    <p:extLst>
      <p:ext uri="{BB962C8B-B14F-4D97-AF65-F5344CB8AC3E}">
        <p14:creationId xmlns:p14="http://schemas.microsoft.com/office/powerpoint/2010/main" val="2863156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a:t>Developing long-term solutions to hunger is a vital part of Harvesters’ mission. That’s why the food bank partnered with Kansas City Community Gardens and Master Gardeners of Greater Kansas City to develop a demonstration garden. </a:t>
            </a:r>
            <a:endParaRPr lang="en-US" dirty="0" smtClean="0"/>
          </a:p>
          <a:p>
            <a:pPr lvl="0"/>
            <a:endParaRPr lang="en-US" dirty="0"/>
          </a:p>
          <a:p>
            <a:pPr lvl="0"/>
            <a:r>
              <a:rPr lang="en-US" dirty="0"/>
              <a:t>Community gardens bring neighbors together and </a:t>
            </a:r>
            <a:r>
              <a:rPr lang="en-US" dirty="0" smtClean="0"/>
              <a:t>empowers </a:t>
            </a:r>
            <a:r>
              <a:rPr lang="en-US" dirty="0"/>
              <a:t>people to supplement their food supply by growing it themselves. According to the USDA, one 10-foot by 20-foot garden plot can provide as much as $600 in produce in one year alone. </a:t>
            </a:r>
            <a:endParaRPr lang="en-US" dirty="0" smtClean="0"/>
          </a:p>
          <a:p>
            <a:pPr lvl="0"/>
            <a:endParaRPr lang="en-US" dirty="0"/>
          </a:p>
          <a:p>
            <a:pPr lvl="0"/>
            <a:r>
              <a:rPr lang="en-US" dirty="0"/>
              <a:t>Community gardens can be built and maintained by groups of neighbors, members of agencies, faith-based groups or schools.  Yet individuals can adapt many of these principles for personal use –something agencies to pass on to their clients. </a:t>
            </a:r>
            <a:endParaRPr lang="en-US" dirty="0" smtClean="0"/>
          </a:p>
          <a:p>
            <a:pPr lvl="0"/>
            <a:endParaRPr lang="en-US" dirty="0"/>
          </a:p>
          <a:p>
            <a:pPr lvl="0"/>
            <a:r>
              <a:rPr lang="en-US" dirty="0"/>
              <a:t>Harvesters’ garden, supported by the Master Gardeners of Greater Kansas City, demonstrates affordable ways to grow healthy produce in virtually any setting. The </a:t>
            </a:r>
            <a:r>
              <a:rPr lang="en-US" dirty="0" smtClean="0"/>
              <a:t> </a:t>
            </a:r>
            <a:r>
              <a:rPr lang="en-US" dirty="0"/>
              <a:t>beds are made from recycled materials, organic waste is composted and the featured fruits and vegetables grow well in Kansas City’s climate</a:t>
            </a:r>
            <a:r>
              <a:rPr lang="en-US" dirty="0" smtClean="0"/>
              <a:t>.</a:t>
            </a:r>
          </a:p>
          <a:p>
            <a:pPr lvl="0"/>
            <a:endParaRPr lang="en-US" dirty="0"/>
          </a:p>
          <a:p>
            <a:pPr lvl="0"/>
            <a:r>
              <a:rPr lang="en-US" dirty="0"/>
              <a:t>Member agencies can take advantage of the garden when picking up orders or browsing the shopping floor. Located on the north side of building, the garden shows just how creative planting can be by using old tires and laundry baskets to pot plants. </a:t>
            </a:r>
          </a:p>
          <a:p>
            <a:endParaRPr lang="en-US" dirty="0"/>
          </a:p>
        </p:txBody>
      </p:sp>
      <p:sp>
        <p:nvSpPr>
          <p:cNvPr id="4" name="Slide Number Placeholder 3"/>
          <p:cNvSpPr>
            <a:spLocks noGrp="1"/>
          </p:cNvSpPr>
          <p:nvPr>
            <p:ph type="sldNum" sz="quarter" idx="10"/>
          </p:nvPr>
        </p:nvSpPr>
        <p:spPr/>
        <p:txBody>
          <a:bodyPr/>
          <a:lstStyle/>
          <a:p>
            <a:fld id="{0EE1B307-8EDD-4100-997E-220AA7EC00AA}" type="slidenum">
              <a:rPr lang="en-US" smtClean="0"/>
              <a:pPr/>
              <a:t>19</a:t>
            </a:fld>
            <a:endParaRPr lang="en-US"/>
          </a:p>
        </p:txBody>
      </p:sp>
    </p:spTree>
    <p:extLst>
      <p:ext uri="{BB962C8B-B14F-4D97-AF65-F5344CB8AC3E}">
        <p14:creationId xmlns:p14="http://schemas.microsoft.com/office/powerpoint/2010/main" val="2947758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a:t>Nearly 3 million times each year, Harvesters’ network provides food assistance – a meal, </a:t>
            </a:r>
            <a:r>
              <a:rPr lang="en-US" dirty="0" smtClean="0"/>
              <a:t>a bag </a:t>
            </a:r>
            <a:r>
              <a:rPr lang="en-US" dirty="0"/>
              <a:t>of groceries or fresh produce -- to someone in our region who is food insecure</a:t>
            </a:r>
            <a:r>
              <a:rPr lang="en-US" dirty="0" smtClean="0"/>
              <a:t>.</a:t>
            </a:r>
          </a:p>
          <a:p>
            <a:pPr lvl="0"/>
            <a:endParaRPr lang="en-US" dirty="0"/>
          </a:p>
          <a:p>
            <a:pPr lvl="0"/>
            <a:r>
              <a:rPr lang="en-US" dirty="0"/>
              <a:t>What does being “food insecure” mean?  It means that someone does not have consistent access to healthy food because they either don’t have enough money or they have to decide whether to buy food or pay their utilities or rent or pay for their medicine</a:t>
            </a:r>
            <a:r>
              <a:rPr lang="en-US" dirty="0" smtClean="0"/>
              <a:t>.</a:t>
            </a:r>
          </a:p>
          <a:p>
            <a:pPr lvl="0"/>
            <a:endParaRPr lang="en-US" dirty="0"/>
          </a:p>
          <a:p>
            <a:pPr lvl="0"/>
            <a:r>
              <a:rPr lang="en-US" dirty="0" smtClean="0"/>
              <a:t>So, what </a:t>
            </a:r>
            <a:r>
              <a:rPr lang="en-US" dirty="0"/>
              <a:t>does a hungry person look like? Those who are food insecure are usually not homeless.  They are all ages and races</a:t>
            </a:r>
            <a:r>
              <a:rPr lang="en-US" dirty="0" smtClean="0"/>
              <a:t>.</a:t>
            </a:r>
          </a:p>
          <a:p>
            <a:pPr lvl="0"/>
            <a:endParaRPr lang="en-US" dirty="0"/>
          </a:p>
          <a:p>
            <a:r>
              <a:rPr lang="en-US" dirty="0" smtClean="0"/>
              <a:t>A couple of key facts -- one </a:t>
            </a:r>
            <a:r>
              <a:rPr lang="en-US" dirty="0"/>
              <a:t>in seven people, or </a:t>
            </a:r>
            <a:r>
              <a:rPr lang="en-US" dirty="0" smtClean="0"/>
              <a:t>more than 353,000 people in our region, </a:t>
            </a:r>
            <a:r>
              <a:rPr lang="en-US" dirty="0"/>
              <a:t>is food insecure and missing an estimated </a:t>
            </a:r>
            <a:r>
              <a:rPr lang="en-US" dirty="0" smtClean="0"/>
              <a:t>60.3 </a:t>
            </a:r>
            <a:r>
              <a:rPr lang="en-US" dirty="0"/>
              <a:t>million meals </a:t>
            </a:r>
            <a:r>
              <a:rPr lang="en-US" dirty="0" smtClean="0"/>
              <a:t>annually.  One in six children struggle with hunger.</a:t>
            </a:r>
          </a:p>
          <a:p>
            <a:endParaRPr lang="en-US" dirty="0" smtClean="0"/>
          </a:p>
          <a:p>
            <a:r>
              <a:rPr lang="en-US" dirty="0" smtClean="0"/>
              <a:t>And there is a lot of food waste – approximately 72 billion pounds each year.</a:t>
            </a:r>
          </a:p>
          <a:p>
            <a:endParaRPr lang="en-US" dirty="0"/>
          </a:p>
          <a:p>
            <a:r>
              <a:rPr lang="en-US" dirty="0" smtClean="0"/>
              <a:t>This is why Harvesters is here.</a:t>
            </a:r>
            <a:endParaRPr lang="en-US" dirty="0"/>
          </a:p>
          <a:p>
            <a:pPr lvl="0"/>
            <a:endParaRPr lang="en-US" dirty="0"/>
          </a:p>
          <a:p>
            <a:endParaRPr lang="en-US" dirty="0"/>
          </a:p>
        </p:txBody>
      </p:sp>
      <p:sp>
        <p:nvSpPr>
          <p:cNvPr id="4" name="Slide Number Placeholder 3"/>
          <p:cNvSpPr>
            <a:spLocks noGrp="1"/>
          </p:cNvSpPr>
          <p:nvPr>
            <p:ph type="sldNum" sz="quarter" idx="10"/>
          </p:nvPr>
        </p:nvSpPr>
        <p:spPr/>
        <p:txBody>
          <a:bodyPr/>
          <a:lstStyle/>
          <a:p>
            <a:fld id="{0EE1B307-8EDD-4100-997E-220AA7EC00AA}" type="slidenum">
              <a:rPr lang="en-US" smtClean="0"/>
              <a:pPr/>
              <a:t>2</a:t>
            </a:fld>
            <a:endParaRPr lang="en-US"/>
          </a:p>
        </p:txBody>
      </p:sp>
    </p:spTree>
    <p:extLst>
      <p:ext uri="{BB962C8B-B14F-4D97-AF65-F5344CB8AC3E}">
        <p14:creationId xmlns:p14="http://schemas.microsoft.com/office/powerpoint/2010/main" val="41830564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a:t>Last FY we acquired more than </a:t>
            </a:r>
            <a:r>
              <a:rPr lang="en-US" dirty="0" smtClean="0"/>
              <a:t>52 </a:t>
            </a:r>
            <a:r>
              <a:rPr lang="en-US" dirty="0"/>
              <a:t>million pounds of food from</a:t>
            </a:r>
            <a:r>
              <a:rPr lang="en-US" dirty="0" smtClean="0"/>
              <a:t>:</a:t>
            </a:r>
          </a:p>
          <a:p>
            <a:pPr lvl="0"/>
            <a:endParaRPr lang="en-US" dirty="0"/>
          </a:p>
          <a:p>
            <a:r>
              <a:rPr lang="en-US" b="1" dirty="0" smtClean="0"/>
              <a:t>Local Sources </a:t>
            </a:r>
            <a:r>
              <a:rPr lang="en-US" dirty="0" smtClean="0"/>
              <a:t>including </a:t>
            </a:r>
            <a:r>
              <a:rPr lang="en-US" dirty="0"/>
              <a:t>grocery stores, wholesalers </a:t>
            </a:r>
            <a:r>
              <a:rPr lang="en-US" dirty="0" smtClean="0"/>
              <a:t>(like AWG</a:t>
            </a:r>
            <a:r>
              <a:rPr lang="en-US" dirty="0"/>
              <a:t>), producers </a:t>
            </a:r>
            <a:r>
              <a:rPr lang="en-US" dirty="0" smtClean="0"/>
              <a:t>(like the MO </a:t>
            </a:r>
            <a:r>
              <a:rPr lang="en-US" dirty="0"/>
              <a:t>apple growers), manufacturers </a:t>
            </a:r>
            <a:r>
              <a:rPr lang="en-US" dirty="0" smtClean="0"/>
              <a:t>(like American </a:t>
            </a:r>
            <a:r>
              <a:rPr lang="en-US" dirty="0"/>
              <a:t>Italian Pasta, C&amp;C Produce</a:t>
            </a:r>
            <a:r>
              <a:rPr lang="en-US" dirty="0" smtClean="0"/>
              <a:t>).</a:t>
            </a:r>
            <a:endParaRPr lang="en-US" dirty="0"/>
          </a:p>
          <a:p>
            <a:endParaRPr lang="en-US" b="1" dirty="0" smtClean="0"/>
          </a:p>
          <a:p>
            <a:r>
              <a:rPr lang="en-US" b="1" dirty="0" smtClean="0"/>
              <a:t>Feeding America.  </a:t>
            </a:r>
            <a:r>
              <a:rPr lang="en-US" dirty="0" smtClean="0"/>
              <a:t>One of the benefits </a:t>
            </a:r>
            <a:r>
              <a:rPr lang="en-US" dirty="0"/>
              <a:t>of being in </a:t>
            </a:r>
            <a:r>
              <a:rPr lang="en-US" dirty="0" smtClean="0"/>
              <a:t>a network </a:t>
            </a:r>
            <a:r>
              <a:rPr lang="en-US" dirty="0"/>
              <a:t>of </a:t>
            </a:r>
            <a:r>
              <a:rPr lang="en-US" dirty="0" smtClean="0"/>
              <a:t>more than 200 </a:t>
            </a:r>
            <a:r>
              <a:rPr lang="en-US" dirty="0"/>
              <a:t>food banks is equitable access to national food donations and campaigns. </a:t>
            </a:r>
          </a:p>
          <a:p>
            <a:endParaRPr lang="en-US" b="1" dirty="0" smtClean="0"/>
          </a:p>
          <a:p>
            <a:r>
              <a:rPr lang="en-US" b="1" dirty="0" smtClean="0"/>
              <a:t>Purchased </a:t>
            </a:r>
            <a:r>
              <a:rPr lang="en-US" b="1" dirty="0"/>
              <a:t>by </a:t>
            </a:r>
            <a:r>
              <a:rPr lang="en-US" b="1" dirty="0" smtClean="0"/>
              <a:t>Harvesters.  </a:t>
            </a:r>
            <a:r>
              <a:rPr lang="en-US" dirty="0" smtClean="0"/>
              <a:t>Harvesters also purchases food, including all the food in the </a:t>
            </a:r>
            <a:r>
              <a:rPr lang="en-US" dirty="0" err="1" smtClean="0"/>
              <a:t>BackSnacks</a:t>
            </a:r>
            <a:r>
              <a:rPr lang="en-US" dirty="0" smtClean="0"/>
              <a:t> program.</a:t>
            </a:r>
            <a:endParaRPr lang="en-US" dirty="0"/>
          </a:p>
          <a:p>
            <a:endParaRPr lang="en-US" b="1" dirty="0" smtClean="0"/>
          </a:p>
          <a:p>
            <a:r>
              <a:rPr lang="en-US" b="1" dirty="0" smtClean="0"/>
              <a:t>USDA.  </a:t>
            </a:r>
            <a:r>
              <a:rPr lang="en-US" dirty="0" smtClean="0"/>
              <a:t>We </a:t>
            </a:r>
            <a:r>
              <a:rPr lang="en-US" dirty="0"/>
              <a:t>distribute 5,000 boxes of commodities (CSFP) to qualifying senior citizens </a:t>
            </a:r>
            <a:r>
              <a:rPr lang="en-US" dirty="0" smtClean="0"/>
              <a:t>each month and </a:t>
            </a:r>
            <a:r>
              <a:rPr lang="en-US" dirty="0"/>
              <a:t>we distribute 2,700 boxes of emergency food assistance (TEFAP) to qualifying households in Kansas </a:t>
            </a:r>
            <a:r>
              <a:rPr lang="en-US" dirty="0" smtClean="0"/>
              <a:t>each month.</a:t>
            </a:r>
            <a:endParaRPr lang="en-US" dirty="0"/>
          </a:p>
          <a:p>
            <a:endParaRPr lang="en-US" b="1" dirty="0" smtClean="0"/>
          </a:p>
          <a:p>
            <a:r>
              <a:rPr lang="en-US" b="1" dirty="0" smtClean="0"/>
              <a:t>Food Drives.  </a:t>
            </a:r>
            <a:r>
              <a:rPr lang="en-US" dirty="0" smtClean="0"/>
              <a:t>Often the </a:t>
            </a:r>
            <a:r>
              <a:rPr lang="en-US" dirty="0"/>
              <a:t>first touch for many with Harvesters is participating in a food </a:t>
            </a:r>
            <a:r>
              <a:rPr lang="en-US" dirty="0" smtClean="0"/>
              <a:t>drive.  Food drives help fill the needs </a:t>
            </a:r>
            <a:r>
              <a:rPr lang="en-US" dirty="0"/>
              <a:t>for most nutritious or needed </a:t>
            </a:r>
            <a:r>
              <a:rPr lang="en-US" dirty="0" smtClean="0"/>
              <a:t>items.  A small </a:t>
            </a:r>
            <a:r>
              <a:rPr lang="en-US" dirty="0"/>
              <a:t>slice but an important component is the Virtual Food Drive, since every $1 donated = 3 meals acquired.</a:t>
            </a:r>
          </a:p>
          <a:p>
            <a:r>
              <a:rPr lang="en-US" dirty="0" smtClean="0"/>
              <a:t> </a:t>
            </a:r>
            <a:endParaRPr lang="en-US" dirty="0"/>
          </a:p>
          <a:p>
            <a:r>
              <a:rPr lang="en-US" b="1" dirty="0"/>
              <a:t>Other Food </a:t>
            </a:r>
            <a:r>
              <a:rPr lang="en-US" b="1" dirty="0" smtClean="0"/>
              <a:t>Banks. </a:t>
            </a:r>
            <a:r>
              <a:rPr lang="en-US" dirty="0" smtClean="0"/>
              <a:t>We </a:t>
            </a:r>
            <a:r>
              <a:rPr lang="en-US" dirty="0"/>
              <a:t>work together to meet the need by exchanging surplus-to-need donations.</a:t>
            </a:r>
          </a:p>
        </p:txBody>
      </p:sp>
      <p:sp>
        <p:nvSpPr>
          <p:cNvPr id="4" name="Slide Number Placeholder 3"/>
          <p:cNvSpPr>
            <a:spLocks noGrp="1"/>
          </p:cNvSpPr>
          <p:nvPr>
            <p:ph type="sldNum" sz="quarter" idx="10"/>
          </p:nvPr>
        </p:nvSpPr>
        <p:spPr/>
        <p:txBody>
          <a:bodyPr/>
          <a:lstStyle/>
          <a:p>
            <a:fld id="{0EE1B307-8EDD-4100-997E-220AA7EC00AA}" type="slidenum">
              <a:rPr lang="en-US" smtClean="0"/>
              <a:pPr/>
              <a:t>20</a:t>
            </a:fld>
            <a:endParaRPr lang="en-US"/>
          </a:p>
        </p:txBody>
      </p:sp>
    </p:spTree>
    <p:extLst>
      <p:ext uri="{BB962C8B-B14F-4D97-AF65-F5344CB8AC3E}">
        <p14:creationId xmlns:p14="http://schemas.microsoft.com/office/powerpoint/2010/main" val="4170470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a:t>Last FY we distributed more than 46 million pounds of </a:t>
            </a:r>
            <a:r>
              <a:rPr lang="en-US" dirty="0" smtClean="0"/>
              <a:t>food – 15 million of that was produce.</a:t>
            </a:r>
          </a:p>
          <a:p>
            <a:pPr lvl="0"/>
            <a:endParaRPr lang="en-US" dirty="0"/>
          </a:p>
          <a:p>
            <a:pPr lvl="0"/>
            <a:r>
              <a:rPr lang="en-US" dirty="0" smtClean="0"/>
              <a:t>Our agency </a:t>
            </a:r>
            <a:r>
              <a:rPr lang="en-US" dirty="0"/>
              <a:t>network and programs operate in a geographically diverse area</a:t>
            </a:r>
            <a:r>
              <a:rPr lang="en-US" dirty="0" smtClean="0"/>
              <a:t>.  These include:</a:t>
            </a:r>
            <a:endParaRPr lang="en-US" dirty="0"/>
          </a:p>
          <a:p>
            <a:pPr lvl="0"/>
            <a:r>
              <a:rPr lang="en-US" b="1" dirty="0" smtClean="0"/>
              <a:t>Pantries –</a:t>
            </a:r>
            <a:r>
              <a:rPr lang="en-US" dirty="0" smtClean="0"/>
              <a:t> including brick </a:t>
            </a:r>
            <a:r>
              <a:rPr lang="en-US" dirty="0"/>
              <a:t>&amp; </a:t>
            </a:r>
            <a:r>
              <a:rPr lang="en-US" dirty="0" smtClean="0"/>
              <a:t>mortar facilities, </a:t>
            </a:r>
            <a:r>
              <a:rPr lang="en-US" dirty="0"/>
              <a:t>or mobile </a:t>
            </a:r>
            <a:r>
              <a:rPr lang="en-US" dirty="0" smtClean="0"/>
              <a:t>distributions where a Harvesters truck pulls into a parking lot and unloads pallets of food which the agency then distributes to its clients.</a:t>
            </a:r>
            <a:endParaRPr lang="en-US" dirty="0"/>
          </a:p>
          <a:p>
            <a:pPr lvl="0"/>
            <a:r>
              <a:rPr lang="en-US" b="1" dirty="0" smtClean="0"/>
              <a:t>Kitchens</a:t>
            </a:r>
            <a:r>
              <a:rPr lang="en-US" dirty="0" smtClean="0"/>
              <a:t> which prepare </a:t>
            </a:r>
            <a:r>
              <a:rPr lang="en-US" dirty="0"/>
              <a:t>and serve an on-site meal.</a:t>
            </a:r>
          </a:p>
          <a:p>
            <a:pPr lvl="0"/>
            <a:r>
              <a:rPr lang="en-US" b="1" dirty="0" smtClean="0"/>
              <a:t>Shelters </a:t>
            </a:r>
            <a:r>
              <a:rPr lang="en-US" dirty="0" smtClean="0"/>
              <a:t>which prepare </a:t>
            </a:r>
            <a:r>
              <a:rPr lang="en-US" dirty="0"/>
              <a:t>and serve </a:t>
            </a:r>
            <a:r>
              <a:rPr lang="en-US" dirty="0" smtClean="0"/>
              <a:t>meals in </a:t>
            </a:r>
            <a:r>
              <a:rPr lang="en-US" dirty="0"/>
              <a:t>short-term or residential facilities .</a:t>
            </a:r>
          </a:p>
          <a:p>
            <a:r>
              <a:rPr lang="en-US" dirty="0"/>
              <a:t> </a:t>
            </a:r>
            <a:endParaRPr lang="en-US" dirty="0" smtClean="0"/>
          </a:p>
          <a:p>
            <a:r>
              <a:rPr lang="en-US" dirty="0" smtClean="0"/>
              <a:t>Our youth meal programs include Kids Café which provides meals and snacks to agency or program sites after school and during the summer.</a:t>
            </a:r>
          </a:p>
          <a:p>
            <a:pPr lvl="0"/>
            <a:endParaRPr lang="en-US" dirty="0"/>
          </a:p>
          <a:p>
            <a:pPr lvl="0"/>
            <a:r>
              <a:rPr lang="en-US" dirty="0" smtClean="0"/>
              <a:t>In November </a:t>
            </a:r>
            <a:r>
              <a:rPr lang="en-US" dirty="0"/>
              <a:t>and December </a:t>
            </a:r>
            <a:r>
              <a:rPr lang="en-US" dirty="0" smtClean="0"/>
              <a:t>we </a:t>
            </a:r>
            <a:r>
              <a:rPr lang="en-US" dirty="0"/>
              <a:t>distribute Holiday Meats to </a:t>
            </a:r>
            <a:r>
              <a:rPr lang="en-US" dirty="0" smtClean="0"/>
              <a:t>agencies.  This </a:t>
            </a:r>
            <a:r>
              <a:rPr lang="en-US" dirty="0"/>
              <a:t>includes turkeys and </a:t>
            </a:r>
            <a:r>
              <a:rPr lang="en-US" dirty="0" smtClean="0"/>
              <a:t>chickens.  We  </a:t>
            </a:r>
            <a:r>
              <a:rPr lang="en-US" dirty="0"/>
              <a:t>distribute more than 340,000 pounds of holiday meats each year.</a:t>
            </a:r>
          </a:p>
          <a:p>
            <a:endParaRPr lang="en-US" dirty="0"/>
          </a:p>
        </p:txBody>
      </p:sp>
      <p:sp>
        <p:nvSpPr>
          <p:cNvPr id="4" name="Slide Number Placeholder 3"/>
          <p:cNvSpPr>
            <a:spLocks noGrp="1"/>
          </p:cNvSpPr>
          <p:nvPr>
            <p:ph type="sldNum" sz="quarter" idx="10"/>
          </p:nvPr>
        </p:nvSpPr>
        <p:spPr/>
        <p:txBody>
          <a:bodyPr/>
          <a:lstStyle/>
          <a:p>
            <a:fld id="{0EE1B307-8EDD-4100-997E-220AA7EC00AA}" type="slidenum">
              <a:rPr lang="en-US" smtClean="0"/>
              <a:pPr/>
              <a:t>21</a:t>
            </a:fld>
            <a:endParaRPr lang="en-US"/>
          </a:p>
        </p:txBody>
      </p:sp>
    </p:spTree>
    <p:extLst>
      <p:ext uri="{BB962C8B-B14F-4D97-AF65-F5344CB8AC3E}">
        <p14:creationId xmlns:p14="http://schemas.microsoft.com/office/powerpoint/2010/main" val="37546717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many ways that families, organizations, faith-based groups and companies can make a difference by donating food to Harvesters.</a:t>
            </a:r>
            <a:br>
              <a:rPr lang="en-US" dirty="0" smtClean="0"/>
            </a:br>
            <a:r>
              <a:rPr lang="en-US" dirty="0" smtClean="0"/>
              <a:t/>
            </a:r>
            <a:br>
              <a:rPr lang="en-US" dirty="0" smtClean="0"/>
            </a:br>
            <a:r>
              <a:rPr lang="en-US" b="1" dirty="0" smtClean="0"/>
              <a:t>Hold a food and fund drive</a:t>
            </a:r>
            <a:r>
              <a:rPr lang="en-US" dirty="0" smtClean="0"/>
              <a:t/>
            </a:r>
            <a:br>
              <a:rPr lang="en-US" dirty="0" smtClean="0"/>
            </a:br>
            <a:r>
              <a:rPr lang="en-US" dirty="0" smtClean="0"/>
              <a:t>Sponsor a food and fund drive for Harvesters at your workplace, school, place of worship, neighborhood or civic organization. </a:t>
            </a:r>
          </a:p>
          <a:p>
            <a:endParaRPr lang="en-US" dirty="0"/>
          </a:p>
          <a:p>
            <a:r>
              <a:rPr lang="en-US" b="1" dirty="0" smtClean="0"/>
              <a:t>Hold a Virtual Food Drive</a:t>
            </a:r>
            <a:r>
              <a:rPr lang="en-US" dirty="0" smtClean="0"/>
              <a:t/>
            </a:r>
            <a:br>
              <a:rPr lang="en-US" dirty="0" smtClean="0"/>
            </a:br>
            <a:r>
              <a:rPr lang="en-US" dirty="0" smtClean="0"/>
              <a:t>Expand your drive and make it mobile by hosting a fun, online Virtual Food Drive. </a:t>
            </a:r>
          </a:p>
          <a:p>
            <a:endParaRPr lang="en-US" dirty="0"/>
          </a:p>
          <a:p>
            <a:r>
              <a:rPr lang="en-US" b="1" dirty="0" smtClean="0"/>
              <a:t>Donate food today </a:t>
            </a:r>
            <a:r>
              <a:rPr lang="en-US" dirty="0" smtClean="0"/>
              <a:t/>
            </a:r>
            <a:br>
              <a:rPr lang="en-US" dirty="0" smtClean="0"/>
            </a:br>
            <a:r>
              <a:rPr lang="en-US" dirty="0" smtClean="0"/>
              <a:t>Donate food at our Kansas City or Topeka facilities during normal business hours. Look for our blue donation barrels in area grocery stores.</a:t>
            </a:r>
          </a:p>
          <a:p>
            <a:endParaRPr lang="en-US" dirty="0"/>
          </a:p>
          <a:p>
            <a:r>
              <a:rPr lang="en-US" b="1" dirty="0" smtClean="0"/>
              <a:t>Give Lunch</a:t>
            </a:r>
            <a:r>
              <a:rPr lang="en-US" dirty="0" smtClean="0"/>
              <a:t/>
            </a:r>
            <a:br>
              <a:rPr lang="en-US" dirty="0" smtClean="0"/>
            </a:br>
            <a:r>
              <a:rPr lang="en-US" dirty="0" smtClean="0"/>
              <a:t>Collect or purchase single-serving, shelf stable foods and then assemble sack lunches. This is a great activity for a corporate or community group. Lunches assembled from this food drive/volunteer activity will be used for youth feeding programs, including our homeless teen mobile food pantry.</a:t>
            </a:r>
            <a:endParaRPr lang="en-US" dirty="0"/>
          </a:p>
          <a:p>
            <a:endParaRPr lang="en-US" dirty="0"/>
          </a:p>
        </p:txBody>
      </p:sp>
      <p:sp>
        <p:nvSpPr>
          <p:cNvPr id="4" name="Slide Number Placeholder 3"/>
          <p:cNvSpPr>
            <a:spLocks noGrp="1"/>
          </p:cNvSpPr>
          <p:nvPr>
            <p:ph type="sldNum" sz="quarter" idx="10"/>
          </p:nvPr>
        </p:nvSpPr>
        <p:spPr/>
        <p:txBody>
          <a:bodyPr/>
          <a:lstStyle/>
          <a:p>
            <a:fld id="{0EE1B307-8EDD-4100-997E-220AA7EC00AA}" type="slidenum">
              <a:rPr lang="en-US" smtClean="0"/>
              <a:pPr/>
              <a:t>22</a:t>
            </a:fld>
            <a:endParaRPr lang="en-US"/>
          </a:p>
        </p:txBody>
      </p:sp>
    </p:spTree>
    <p:extLst>
      <p:ext uri="{BB962C8B-B14F-4D97-AF65-F5344CB8AC3E}">
        <p14:creationId xmlns:p14="http://schemas.microsoft.com/office/powerpoint/2010/main" val="34507931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Your financial donation helps us feed hungry people today and work to end hunger tomorrow. For every dollar donated, Harvesters is able to provide three meals to hungry seniors, families, and children in our community.</a:t>
            </a:r>
            <a:endParaRPr lang="en-US" dirty="0"/>
          </a:p>
        </p:txBody>
      </p:sp>
      <p:sp>
        <p:nvSpPr>
          <p:cNvPr id="4" name="Slide Number Placeholder 3"/>
          <p:cNvSpPr>
            <a:spLocks noGrp="1"/>
          </p:cNvSpPr>
          <p:nvPr>
            <p:ph type="sldNum" sz="quarter" idx="10"/>
          </p:nvPr>
        </p:nvSpPr>
        <p:spPr/>
        <p:txBody>
          <a:bodyPr/>
          <a:lstStyle/>
          <a:p>
            <a:fld id="{0EE1B307-8EDD-4100-997E-220AA7EC00AA}" type="slidenum">
              <a:rPr lang="en-US" smtClean="0"/>
              <a:pPr/>
              <a:t>23</a:t>
            </a:fld>
            <a:endParaRPr lang="en-US"/>
          </a:p>
        </p:txBody>
      </p:sp>
    </p:spTree>
    <p:extLst>
      <p:ext uri="{BB962C8B-B14F-4D97-AF65-F5344CB8AC3E}">
        <p14:creationId xmlns:p14="http://schemas.microsoft.com/office/powerpoint/2010/main" val="19494648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Harvesters is so grateful for the work of our volunteers, who bring their hearts and hands to the job of feeding hungry people! We could not feed 141,500 people every month without the dedication and service of our volunteers.</a:t>
            </a:r>
            <a:br>
              <a:rPr lang="en-US" dirty="0" smtClean="0"/>
            </a:br>
            <a:r>
              <a:rPr lang="en-US" dirty="0" smtClean="0"/>
              <a:t/>
            </a:r>
            <a:br>
              <a:rPr lang="en-US" dirty="0" smtClean="0"/>
            </a:br>
            <a:r>
              <a:rPr lang="en-US" dirty="0" smtClean="0"/>
              <a:t>Hours spent sorting food, assisting at special events or providing professional service equate to the work of an additional 80 full-time employees!</a:t>
            </a:r>
          </a:p>
          <a:p>
            <a:endParaRPr lang="en-US" dirty="0"/>
          </a:p>
          <a:p>
            <a:r>
              <a:rPr lang="en-US" dirty="0" smtClean="0"/>
              <a:t>To volunteer, go to Harvesters’ website at harvesters.org and click on the “give time” button to see the volunteer opportunities in both Kansas City and Topeka.</a:t>
            </a:r>
            <a:endParaRPr lang="en-US" dirty="0"/>
          </a:p>
        </p:txBody>
      </p:sp>
      <p:sp>
        <p:nvSpPr>
          <p:cNvPr id="4" name="Slide Number Placeholder 3"/>
          <p:cNvSpPr>
            <a:spLocks noGrp="1"/>
          </p:cNvSpPr>
          <p:nvPr>
            <p:ph type="sldNum" sz="quarter" idx="10"/>
          </p:nvPr>
        </p:nvSpPr>
        <p:spPr/>
        <p:txBody>
          <a:bodyPr/>
          <a:lstStyle/>
          <a:p>
            <a:fld id="{0EE1B307-8EDD-4100-997E-220AA7EC00AA}" type="slidenum">
              <a:rPr lang="en-US" smtClean="0"/>
              <a:pPr/>
              <a:t>24</a:t>
            </a:fld>
            <a:endParaRPr lang="en-US"/>
          </a:p>
        </p:txBody>
      </p:sp>
    </p:spTree>
    <p:extLst>
      <p:ext uri="{BB962C8B-B14F-4D97-AF65-F5344CB8AC3E}">
        <p14:creationId xmlns:p14="http://schemas.microsoft.com/office/powerpoint/2010/main" val="30477536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have the power to help end hunger! Here's what you can do to give voice to hunger and make a difference.</a:t>
            </a:r>
          </a:p>
          <a:p>
            <a:endParaRPr lang="en-US" dirty="0" smtClean="0"/>
          </a:p>
          <a:p>
            <a:r>
              <a:rPr lang="en-US" dirty="0" smtClean="0"/>
              <a:t>Follow us on </a:t>
            </a:r>
            <a:r>
              <a:rPr lang="en-US" dirty="0" err="1" smtClean="0"/>
              <a:t>Facebook</a:t>
            </a:r>
            <a:r>
              <a:rPr lang="en-US" dirty="0" smtClean="0"/>
              <a:t>, Twitter, Linked In, and </a:t>
            </a:r>
            <a:r>
              <a:rPr lang="en-US" dirty="0" err="1" smtClean="0"/>
              <a:t>Instagram</a:t>
            </a:r>
            <a:r>
              <a:rPr lang="en-US" dirty="0" smtClean="0"/>
              <a:t>.  Share our posts on hunger facts and Harvesters’ news with your friends and followers.</a:t>
            </a:r>
          </a:p>
          <a:p>
            <a:endParaRPr lang="en-US" dirty="0" smtClean="0"/>
          </a:p>
          <a:p>
            <a:r>
              <a:rPr lang="en-US" dirty="0" smtClean="0"/>
              <a:t>Sign up for Harvesters’ advocacy email alerts through the “give voice” button on  Harvesters’ website.  You’ll receive information on proposed changes in state and federal nutrition assistance programs.</a:t>
            </a:r>
          </a:p>
          <a:p>
            <a:endParaRPr lang="en-US" dirty="0" smtClean="0"/>
          </a:p>
          <a:p>
            <a:r>
              <a:rPr lang="en-US" dirty="0" smtClean="0"/>
              <a:t>Share your support for hunger relief. Let your elected officials know you support comprehensive anti-hunger initiatives and legislation. Go to Harvesters website to get information about how to contact your U.S. Senator or Representative.</a:t>
            </a:r>
          </a:p>
          <a:p>
            <a:endParaRPr lang="en-US" dirty="0"/>
          </a:p>
        </p:txBody>
      </p:sp>
      <p:sp>
        <p:nvSpPr>
          <p:cNvPr id="4" name="Slide Number Placeholder 3"/>
          <p:cNvSpPr>
            <a:spLocks noGrp="1"/>
          </p:cNvSpPr>
          <p:nvPr>
            <p:ph type="sldNum" sz="quarter" idx="10"/>
          </p:nvPr>
        </p:nvSpPr>
        <p:spPr/>
        <p:txBody>
          <a:bodyPr/>
          <a:lstStyle/>
          <a:p>
            <a:fld id="{0EE1B307-8EDD-4100-997E-220AA7EC00AA}" type="slidenum">
              <a:rPr lang="en-US" smtClean="0"/>
              <a:pPr/>
              <a:t>25</a:t>
            </a:fld>
            <a:endParaRPr lang="en-US"/>
          </a:p>
        </p:txBody>
      </p:sp>
    </p:spTree>
    <p:extLst>
      <p:ext uri="{BB962C8B-B14F-4D97-AF65-F5344CB8AC3E}">
        <p14:creationId xmlns:p14="http://schemas.microsoft.com/office/powerpoint/2010/main" val="27366123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 you!  Please join us in the fight to end hunger.</a:t>
            </a:r>
            <a:endParaRPr lang="en-US" dirty="0"/>
          </a:p>
        </p:txBody>
      </p:sp>
      <p:sp>
        <p:nvSpPr>
          <p:cNvPr id="4" name="Slide Number Placeholder 3"/>
          <p:cNvSpPr>
            <a:spLocks noGrp="1"/>
          </p:cNvSpPr>
          <p:nvPr>
            <p:ph type="sldNum" sz="quarter" idx="10"/>
          </p:nvPr>
        </p:nvSpPr>
        <p:spPr/>
        <p:txBody>
          <a:bodyPr/>
          <a:lstStyle/>
          <a:p>
            <a:fld id="{0EE1B307-8EDD-4100-997E-220AA7EC00AA}" type="slidenum">
              <a:rPr lang="en-US" smtClean="0"/>
              <a:pPr/>
              <a:t>26</a:t>
            </a:fld>
            <a:endParaRPr lang="en-US"/>
          </a:p>
        </p:txBody>
      </p:sp>
    </p:spTree>
    <p:extLst>
      <p:ext uri="{BB962C8B-B14F-4D97-AF65-F5344CB8AC3E}">
        <p14:creationId xmlns:p14="http://schemas.microsoft.com/office/powerpoint/2010/main" val="2700957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an estimated 72 billion pounds of food waste in the US each year, we must work together to capture more of this valuable resource for the nearly 48 million people in the United States who feel the effects of food insecurity. </a:t>
            </a:r>
          </a:p>
          <a:p>
            <a:endParaRPr lang="en-US" dirty="0" smtClean="0"/>
          </a:p>
          <a:p>
            <a:r>
              <a:rPr lang="en-US" dirty="0" smtClean="0"/>
              <a:t>An estimated 40 percent of food grown, processed and transported in the United States will never be consumed. </a:t>
            </a:r>
            <a:br>
              <a:rPr lang="en-US" dirty="0" smtClean="0"/>
            </a:br>
            <a:endParaRPr lang="en-US" dirty="0" smtClean="0"/>
          </a:p>
          <a:p>
            <a:r>
              <a:rPr lang="en-US" dirty="0" smtClean="0"/>
              <a:t>In fact, 21 percent of landfill volume is food waste.  When food is disposed in a landfill it rots and becomes a significant source of methane which is a potent greenhouse gas with 21 times the global warming potential of carbon dioxide. </a:t>
            </a:r>
          </a:p>
        </p:txBody>
      </p:sp>
      <p:sp>
        <p:nvSpPr>
          <p:cNvPr id="4" name="Slide Number Placeholder 3"/>
          <p:cNvSpPr>
            <a:spLocks noGrp="1"/>
          </p:cNvSpPr>
          <p:nvPr>
            <p:ph type="sldNum" sz="quarter" idx="10"/>
          </p:nvPr>
        </p:nvSpPr>
        <p:spPr/>
        <p:txBody>
          <a:bodyPr/>
          <a:lstStyle/>
          <a:p>
            <a:fld id="{0EE1B307-8EDD-4100-997E-220AA7EC00AA}" type="slidenum">
              <a:rPr lang="en-US" smtClean="0"/>
              <a:pPr/>
              <a:t>3</a:t>
            </a:fld>
            <a:endParaRPr lang="en-US"/>
          </a:p>
        </p:txBody>
      </p:sp>
    </p:spTree>
    <p:extLst>
      <p:ext uri="{BB962C8B-B14F-4D97-AF65-F5344CB8AC3E}">
        <p14:creationId xmlns:p14="http://schemas.microsoft.com/office/powerpoint/2010/main" val="1173943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Harvesters was founded in Kansas City in 1979.</a:t>
            </a:r>
          </a:p>
          <a:p>
            <a:endParaRPr lang="en-US" dirty="0"/>
          </a:p>
          <a:p>
            <a:r>
              <a:rPr lang="en-US" dirty="0" smtClean="0"/>
              <a:t>A group of people representing the faith community, social service agencies and the food industry met to discuss a problem.  </a:t>
            </a:r>
          </a:p>
          <a:p>
            <a:endParaRPr lang="en-US" dirty="0"/>
          </a:p>
          <a:p>
            <a:r>
              <a:rPr lang="en-US" dirty="0" smtClean="0"/>
              <a:t>While some were struggling to feed hungry people, tons of salvageable foods were being sent to landfills.  </a:t>
            </a:r>
          </a:p>
          <a:p>
            <a:endParaRPr lang="en-US" dirty="0"/>
          </a:p>
          <a:p>
            <a:r>
              <a:rPr lang="en-US" dirty="0" smtClean="0"/>
              <a:t>From that meeting, Harvesters was born.</a:t>
            </a:r>
          </a:p>
          <a:p>
            <a:endParaRPr lang="en-US" dirty="0"/>
          </a:p>
          <a:p>
            <a:r>
              <a:rPr lang="en-US" dirty="0" smtClean="0"/>
              <a:t>During its first eight months in operation, the new food bank distributed 155,000 pounds of food.</a:t>
            </a:r>
          </a:p>
          <a:p>
            <a:endParaRPr lang="en-US" dirty="0"/>
          </a:p>
          <a:p>
            <a:r>
              <a:rPr lang="en-US" dirty="0" smtClean="0"/>
              <a:t>Last year, we distributed more than 46 million pounds of food.</a:t>
            </a:r>
            <a:endParaRPr lang="en-US" dirty="0"/>
          </a:p>
        </p:txBody>
      </p:sp>
      <p:sp>
        <p:nvSpPr>
          <p:cNvPr id="4" name="Slide Number Placeholder 3"/>
          <p:cNvSpPr>
            <a:spLocks noGrp="1"/>
          </p:cNvSpPr>
          <p:nvPr>
            <p:ph type="sldNum" sz="quarter" idx="10"/>
          </p:nvPr>
        </p:nvSpPr>
        <p:spPr/>
        <p:txBody>
          <a:bodyPr/>
          <a:lstStyle/>
          <a:p>
            <a:fld id="{0EE1B307-8EDD-4100-997E-220AA7EC00AA}" type="slidenum">
              <a:rPr lang="en-US" smtClean="0"/>
              <a:pPr/>
              <a:t>4</a:t>
            </a:fld>
            <a:endParaRPr lang="en-US"/>
          </a:p>
        </p:txBody>
      </p:sp>
    </p:spTree>
    <p:extLst>
      <p:ext uri="{BB962C8B-B14F-4D97-AF65-F5344CB8AC3E}">
        <p14:creationId xmlns:p14="http://schemas.microsoft.com/office/powerpoint/2010/main" val="964448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October 2010, Harvesters opened its second distribution center at 215 Southeast Quincy Street in Topeka, Kansas. The new facility helps the food bank strengthen services and increase the amount of food available to partner agencies in northeastern Kansas. </a:t>
            </a:r>
            <a:endParaRPr lang="en-US" dirty="0"/>
          </a:p>
        </p:txBody>
      </p:sp>
      <p:sp>
        <p:nvSpPr>
          <p:cNvPr id="4" name="Slide Number Placeholder 3"/>
          <p:cNvSpPr>
            <a:spLocks noGrp="1"/>
          </p:cNvSpPr>
          <p:nvPr>
            <p:ph type="sldNum" sz="quarter" idx="10"/>
          </p:nvPr>
        </p:nvSpPr>
        <p:spPr/>
        <p:txBody>
          <a:bodyPr/>
          <a:lstStyle/>
          <a:p>
            <a:fld id="{0EE1B307-8EDD-4100-997E-220AA7EC00AA}" type="slidenum">
              <a:rPr lang="en-US" smtClean="0"/>
              <a:pPr/>
              <a:t>5</a:t>
            </a:fld>
            <a:endParaRPr lang="en-US"/>
          </a:p>
        </p:txBody>
      </p:sp>
    </p:spTree>
    <p:extLst>
      <p:ext uri="{BB962C8B-B14F-4D97-AF65-F5344CB8AC3E}">
        <p14:creationId xmlns:p14="http://schemas.microsoft.com/office/powerpoint/2010/main" val="2937876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Harvesters is a certified member of Feeding America, a nationwide network of more than 200 food banks.  In 2011 Harvesters was Feeding America’s Food Bank of the Year. </a:t>
            </a:r>
          </a:p>
          <a:p>
            <a:endParaRPr lang="en-US" dirty="0"/>
          </a:p>
          <a:p>
            <a:r>
              <a:rPr lang="en-US" dirty="0" smtClean="0"/>
              <a:t>Feeding America’s mission is to feed America’s hungry through its nationwide network of member food banks and engage our country in the fight to end hunger. </a:t>
            </a:r>
          </a:p>
          <a:p>
            <a:endParaRPr lang="en-US" dirty="0"/>
          </a:p>
          <a:p>
            <a:r>
              <a:rPr lang="en-US" dirty="0" smtClean="0"/>
              <a:t>For 35 years, Feeding America has responded to the hunger crisis in America and today,  Feeding America is the nation’s largest domestic hunger-relief organization. </a:t>
            </a:r>
          </a:p>
          <a:p>
            <a:endParaRPr lang="en-US" dirty="0"/>
          </a:p>
          <a:p>
            <a:r>
              <a:rPr lang="en-US" dirty="0" smtClean="0"/>
              <a:t>As food insecurity rates hold steady at the highest levels ever, the Feeding America network of food banks has risen to meet the need.  All of the food banks working together help feed 46 million people at risk of hunger, including 12 million children and 7 million seniors. </a:t>
            </a:r>
            <a:endParaRPr lang="en-US" dirty="0"/>
          </a:p>
        </p:txBody>
      </p:sp>
      <p:sp>
        <p:nvSpPr>
          <p:cNvPr id="4" name="Slide Number Placeholder 3"/>
          <p:cNvSpPr>
            <a:spLocks noGrp="1"/>
          </p:cNvSpPr>
          <p:nvPr>
            <p:ph type="sldNum" sz="quarter" idx="10"/>
          </p:nvPr>
        </p:nvSpPr>
        <p:spPr/>
        <p:txBody>
          <a:bodyPr/>
          <a:lstStyle/>
          <a:p>
            <a:fld id="{0EE1B307-8EDD-4100-997E-220AA7EC00AA}" type="slidenum">
              <a:rPr lang="en-US" smtClean="0"/>
              <a:pPr/>
              <a:t>6</a:t>
            </a:fld>
            <a:endParaRPr lang="en-US"/>
          </a:p>
        </p:txBody>
      </p:sp>
    </p:spTree>
    <p:extLst>
      <p:ext uri="{BB962C8B-B14F-4D97-AF65-F5344CB8AC3E}">
        <p14:creationId xmlns:p14="http://schemas.microsoft.com/office/powerpoint/2010/main" val="2783468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Harvesters’ mission is to feed hungry people today and work to end hunger tomorrow.</a:t>
            </a:r>
            <a:br>
              <a:rPr lang="en-US" dirty="0" smtClean="0"/>
            </a:br>
            <a:endParaRPr lang="en-US" dirty="0"/>
          </a:p>
        </p:txBody>
      </p:sp>
      <p:sp>
        <p:nvSpPr>
          <p:cNvPr id="4" name="Slide Number Placeholder 3"/>
          <p:cNvSpPr>
            <a:spLocks noGrp="1"/>
          </p:cNvSpPr>
          <p:nvPr>
            <p:ph type="sldNum" sz="quarter" idx="10"/>
          </p:nvPr>
        </p:nvSpPr>
        <p:spPr/>
        <p:txBody>
          <a:bodyPr/>
          <a:lstStyle/>
          <a:p>
            <a:fld id="{0EE1B307-8EDD-4100-997E-220AA7EC00AA}" type="slidenum">
              <a:rPr lang="en-US" smtClean="0"/>
              <a:pPr/>
              <a:t>7</a:t>
            </a:fld>
            <a:endParaRPr lang="en-US"/>
          </a:p>
        </p:txBody>
      </p:sp>
    </p:spTree>
    <p:extLst>
      <p:ext uri="{BB962C8B-B14F-4D97-AF65-F5344CB8AC3E}">
        <p14:creationId xmlns:p14="http://schemas.microsoft.com/office/powerpoint/2010/main" val="2415092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are a regional food bank serving a 26-county area in northwestern Missouri and northeastern Kansas. </a:t>
            </a:r>
            <a:endParaRPr lang="en-US" dirty="0"/>
          </a:p>
        </p:txBody>
      </p:sp>
      <p:sp>
        <p:nvSpPr>
          <p:cNvPr id="4" name="Slide Number Placeholder 3"/>
          <p:cNvSpPr>
            <a:spLocks noGrp="1"/>
          </p:cNvSpPr>
          <p:nvPr>
            <p:ph type="sldNum" sz="quarter" idx="10"/>
          </p:nvPr>
        </p:nvSpPr>
        <p:spPr/>
        <p:txBody>
          <a:bodyPr/>
          <a:lstStyle/>
          <a:p>
            <a:fld id="{0EE1B307-8EDD-4100-997E-220AA7EC00AA}" type="slidenum">
              <a:rPr lang="en-US" smtClean="0"/>
              <a:pPr/>
              <a:t>8</a:t>
            </a:fld>
            <a:endParaRPr lang="en-US"/>
          </a:p>
        </p:txBody>
      </p:sp>
    </p:spTree>
    <p:extLst>
      <p:ext uri="{BB962C8B-B14F-4D97-AF65-F5344CB8AC3E}">
        <p14:creationId xmlns:p14="http://schemas.microsoft.com/office/powerpoint/2010/main" val="3222824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Harvesters provides food and related household products to more than 620 not-for-profit agencies including emergency food pantries, community kitchens, homeless shelters, children’s homes and others. We also offer education programs to increase community awareness of hunger and teach about good nutrition. </a:t>
            </a:r>
            <a:br>
              <a:rPr lang="en-US" dirty="0" smtClean="0"/>
            </a:br>
            <a:endParaRPr lang="en-US" dirty="0"/>
          </a:p>
        </p:txBody>
      </p:sp>
      <p:sp>
        <p:nvSpPr>
          <p:cNvPr id="4" name="Slide Number Placeholder 3"/>
          <p:cNvSpPr>
            <a:spLocks noGrp="1"/>
          </p:cNvSpPr>
          <p:nvPr>
            <p:ph type="sldNum" sz="quarter" idx="10"/>
          </p:nvPr>
        </p:nvSpPr>
        <p:spPr/>
        <p:txBody>
          <a:bodyPr/>
          <a:lstStyle/>
          <a:p>
            <a:fld id="{0EE1B307-8EDD-4100-997E-220AA7EC00AA}" type="slidenum">
              <a:rPr lang="en-US" smtClean="0"/>
              <a:pPr/>
              <a:t>9</a:t>
            </a:fld>
            <a:endParaRPr lang="en-US"/>
          </a:p>
        </p:txBody>
      </p:sp>
    </p:spTree>
    <p:extLst>
      <p:ext uri="{BB962C8B-B14F-4D97-AF65-F5344CB8AC3E}">
        <p14:creationId xmlns:p14="http://schemas.microsoft.com/office/powerpoint/2010/main" val="16970037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mall Log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4" y="0"/>
            <a:ext cx="9142111" cy="6858000"/>
          </a:xfrm>
          <a:prstGeom prst="rect">
            <a:avLst/>
          </a:prstGeom>
        </p:spPr>
      </p:pic>
      <p:sp>
        <p:nvSpPr>
          <p:cNvPr id="11" name="Title 9"/>
          <p:cNvSpPr>
            <a:spLocks noGrp="1"/>
          </p:cNvSpPr>
          <p:nvPr>
            <p:ph type="title"/>
          </p:nvPr>
        </p:nvSpPr>
        <p:spPr>
          <a:xfrm>
            <a:off x="200025" y="4171949"/>
            <a:ext cx="8743950" cy="590551"/>
          </a:xfrm>
        </p:spPr>
        <p:txBody>
          <a:bodyPr>
            <a:noAutofit/>
          </a:bodyPr>
          <a:lstStyle>
            <a:lvl1pPr algn="ctr">
              <a:defRPr sz="3600" b="1">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4" name="Text Placeholder 3"/>
          <p:cNvSpPr>
            <a:spLocks noGrp="1"/>
          </p:cNvSpPr>
          <p:nvPr>
            <p:ph type="body" sz="quarter" idx="10" hasCustomPrompt="1"/>
          </p:nvPr>
        </p:nvSpPr>
        <p:spPr>
          <a:xfrm>
            <a:off x="200025" y="4848225"/>
            <a:ext cx="8743950" cy="876300"/>
          </a:xfrm>
        </p:spPr>
        <p:txBody>
          <a:bodyPr/>
          <a:lstStyle>
            <a:lvl1pPr marL="0" indent="0" algn="ctr">
              <a:buNone/>
              <a:defRPr/>
            </a:lvl1pPr>
          </a:lstStyle>
          <a:p>
            <a:pPr lvl="0"/>
            <a:r>
              <a:rPr lang="en-US" dirty="0" smtClean="0"/>
              <a:t>Subhead</a:t>
            </a:r>
          </a:p>
        </p:txBody>
      </p:sp>
    </p:spTree>
    <p:extLst>
      <p:ext uri="{BB962C8B-B14F-4D97-AF65-F5344CB8AC3E}">
        <p14:creationId xmlns:p14="http://schemas.microsoft.com/office/powerpoint/2010/main" val="105854252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rrow Footer - 1 Column">
    <p:spTree>
      <p:nvGrpSpPr>
        <p:cNvPr id="1" name=""/>
        <p:cNvGrpSpPr/>
        <p:nvPr/>
      </p:nvGrpSpPr>
      <p:grpSpPr>
        <a:xfrm>
          <a:off x="0" y="0"/>
          <a:ext cx="0" cy="0"/>
          <a:chOff x="0" y="0"/>
          <a:chExt cx="0" cy="0"/>
        </a:xfrm>
      </p:grpSpPr>
      <p:sp>
        <p:nvSpPr>
          <p:cNvPr id="6" name="Content Placeholder 6"/>
          <p:cNvSpPr>
            <a:spLocks noGrp="1"/>
          </p:cNvSpPr>
          <p:nvPr>
            <p:ph sz="quarter" idx="10"/>
          </p:nvPr>
        </p:nvSpPr>
        <p:spPr>
          <a:xfrm>
            <a:off x="228600" y="874493"/>
            <a:ext cx="8743950" cy="4554934"/>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9"/>
          <p:cNvSpPr>
            <a:spLocks noGrp="1"/>
          </p:cNvSpPr>
          <p:nvPr>
            <p:ph type="title"/>
          </p:nvPr>
        </p:nvSpPr>
        <p:spPr>
          <a:xfrm>
            <a:off x="228600" y="198217"/>
            <a:ext cx="8743950" cy="590551"/>
          </a:xfrm>
        </p:spPr>
        <p:txBody>
          <a:bodyPr>
            <a:noAutofit/>
          </a:bodyPr>
          <a:lstStyle>
            <a:lvl1pPr>
              <a:defRPr sz="3600" b="1">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429427"/>
            <a:ext cx="9144000" cy="1428573"/>
          </a:xfrm>
          <a:prstGeom prst="rect">
            <a:avLst/>
          </a:prstGeom>
        </p:spPr>
      </p:pic>
    </p:spTree>
    <p:extLst>
      <p:ext uri="{BB962C8B-B14F-4D97-AF65-F5344CB8AC3E}">
        <p14:creationId xmlns:p14="http://schemas.microsoft.com/office/powerpoint/2010/main" val="30478467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rrow Footer - 2 Columns">
    <p:spTree>
      <p:nvGrpSpPr>
        <p:cNvPr id="1" name=""/>
        <p:cNvGrpSpPr/>
        <p:nvPr/>
      </p:nvGrpSpPr>
      <p:grpSpPr>
        <a:xfrm>
          <a:off x="0" y="0"/>
          <a:ext cx="0" cy="0"/>
          <a:chOff x="0" y="0"/>
          <a:chExt cx="0" cy="0"/>
        </a:xfrm>
      </p:grpSpPr>
      <p:sp>
        <p:nvSpPr>
          <p:cNvPr id="8" name="Title 9"/>
          <p:cNvSpPr>
            <a:spLocks noGrp="1"/>
          </p:cNvSpPr>
          <p:nvPr>
            <p:ph type="title"/>
          </p:nvPr>
        </p:nvSpPr>
        <p:spPr>
          <a:xfrm>
            <a:off x="228600" y="198217"/>
            <a:ext cx="8743950" cy="590551"/>
          </a:xfrm>
        </p:spPr>
        <p:txBody>
          <a:bodyPr>
            <a:noAutofit/>
          </a:bodyPr>
          <a:lstStyle>
            <a:lvl1pPr>
              <a:defRPr sz="3600" b="1">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5" name="Content Placeholder 2"/>
          <p:cNvSpPr>
            <a:spLocks noGrp="1"/>
          </p:cNvSpPr>
          <p:nvPr>
            <p:ph sz="half" idx="10"/>
          </p:nvPr>
        </p:nvSpPr>
        <p:spPr>
          <a:xfrm>
            <a:off x="228600" y="882209"/>
            <a:ext cx="4276725" cy="454721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sz="half" idx="11"/>
          </p:nvPr>
        </p:nvSpPr>
        <p:spPr>
          <a:xfrm>
            <a:off x="4695825" y="882209"/>
            <a:ext cx="4276725" cy="454721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429427"/>
            <a:ext cx="9144000" cy="1428573"/>
          </a:xfrm>
          <a:prstGeom prst="rect">
            <a:avLst/>
          </a:prstGeom>
        </p:spPr>
      </p:pic>
    </p:spTree>
    <p:extLst>
      <p:ext uri="{BB962C8B-B14F-4D97-AF65-F5344CB8AC3E}">
        <p14:creationId xmlns:p14="http://schemas.microsoft.com/office/powerpoint/2010/main" val="201861222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Large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753169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C3EA5B-BBF8-494C-825F-A669C5421735}" type="datetimeFigureOut">
              <a:rPr lang="en-US" smtClean="0"/>
              <a:pPr/>
              <a:t>7/1/2019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F24D45-337B-449F-9D7E-958043C5CEC2}" type="slidenum">
              <a:rPr lang="en-US" smtClean="0"/>
              <a:pPr/>
              <a:t>‹#›</a:t>
            </a:fld>
            <a:endParaRPr lang="en-US"/>
          </a:p>
        </p:txBody>
      </p:sp>
    </p:spTree>
    <p:extLst>
      <p:ext uri="{BB962C8B-B14F-4D97-AF65-F5344CB8AC3E}">
        <p14:creationId xmlns:p14="http://schemas.microsoft.com/office/powerpoint/2010/main" val="139393701"/>
      </p:ext>
    </p:extLst>
  </p:cSld>
  <p:clrMap bg1="lt1" tx1="dk1" bg2="lt2" tx2="dk2" accent1="accent1" accent2="accent2" accent3="accent3" accent4="accent4" accent5="accent5" accent6="accent6" hlink="hlink" folHlink="folHlink"/>
  <p:sldLayoutIdLst>
    <p:sldLayoutId id="2147483681" r:id="rId1"/>
    <p:sldLayoutId id="2147483678" r:id="rId2"/>
    <p:sldLayoutId id="2147483679" r:id="rId3"/>
    <p:sldLayoutId id="2147483680" r:id="rId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40.jpe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5" y="4464186"/>
            <a:ext cx="8743950" cy="590551"/>
          </a:xfrm>
        </p:spPr>
        <p:txBody>
          <a:bodyPr/>
          <a:lstStyle/>
          <a:p>
            <a:r>
              <a:rPr lang="en-US" sz="6000" dirty="0" smtClean="0"/>
              <a:t>Hunger Knows </a:t>
            </a:r>
            <a:br>
              <a:rPr lang="en-US" sz="6000" dirty="0" smtClean="0"/>
            </a:br>
            <a:r>
              <a:rPr lang="en-US" sz="6000" dirty="0" smtClean="0"/>
              <a:t>No Boundaries</a:t>
            </a:r>
            <a:endParaRPr lang="en-US" sz="6000" dirty="0"/>
          </a:p>
        </p:txBody>
      </p:sp>
    </p:spTree>
    <p:extLst>
      <p:ext uri="{BB962C8B-B14F-4D97-AF65-F5344CB8AC3E}">
        <p14:creationId xmlns:p14="http://schemas.microsoft.com/office/powerpoint/2010/main" val="3873498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Do:</a:t>
            </a:r>
            <a:endParaRPr lang="en-US" dirty="0"/>
          </a:p>
        </p:txBody>
      </p:sp>
      <p:sp>
        <p:nvSpPr>
          <p:cNvPr id="3" name="Content Placeholder 2"/>
          <p:cNvSpPr>
            <a:spLocks noGrp="1"/>
          </p:cNvSpPr>
          <p:nvPr>
            <p:ph sz="half" idx="10"/>
          </p:nvPr>
        </p:nvSpPr>
        <p:spPr>
          <a:xfrm>
            <a:off x="228600" y="882209"/>
            <a:ext cx="4276725" cy="4755020"/>
          </a:xfrm>
        </p:spPr>
        <p:txBody>
          <a:bodyPr>
            <a:normAutofit fontScale="92500"/>
          </a:bodyPr>
          <a:lstStyle/>
          <a:p>
            <a:pPr>
              <a:lnSpc>
                <a:spcPct val="100000"/>
              </a:lnSpc>
              <a:spcAft>
                <a:spcPts val="1200"/>
              </a:spcAft>
            </a:pPr>
            <a:r>
              <a:rPr lang="en-US" dirty="0" smtClean="0">
                <a:latin typeface="Arial" panose="020B0604020202020204" pitchFamily="34" charset="0"/>
                <a:cs typeface="Arial" panose="020B0604020202020204" pitchFamily="34" charset="0"/>
              </a:rPr>
              <a:t>Harvesters is a food bank. A food bank acquires, stores and distributes food to its network of nonprofit agencies.</a:t>
            </a:r>
          </a:p>
          <a:p>
            <a:pPr>
              <a:lnSpc>
                <a:spcPct val="100000"/>
              </a:lnSpc>
              <a:spcAft>
                <a:spcPts val="1200"/>
              </a:spcAft>
            </a:pPr>
            <a:r>
              <a:rPr lang="en-US" dirty="0" smtClean="0">
                <a:latin typeface="Arial" panose="020B0604020202020204" pitchFamily="34" charset="0"/>
                <a:cs typeface="Arial" panose="020B0604020202020204" pitchFamily="34" charset="0"/>
              </a:rPr>
              <a:t>Total warehouse capacity in Kansas City is 231,796 square feet; total warehouse capacity in Topeka is 41,232 square feet.</a:t>
            </a:r>
            <a:endParaRPr lang="en-US" dirty="0">
              <a:latin typeface="Arial" panose="020B0604020202020204" pitchFamily="34" charset="0"/>
              <a:cs typeface="Arial" panose="020B0604020202020204" pitchFamily="34" charset="0"/>
            </a:endParaRPr>
          </a:p>
        </p:txBody>
      </p:sp>
      <p:pic>
        <p:nvPicPr>
          <p:cNvPr id="8" name="Content Placeholder 7" descr="warehouse2.jpg"/>
          <p:cNvPicPr>
            <a:picLocks noGrp="1" noChangeAspect="1"/>
          </p:cNvPicPr>
          <p:nvPr>
            <p:ph sz="half" idx="11"/>
          </p:nvPr>
        </p:nvPicPr>
        <p:blipFill>
          <a:blip r:embed="rId3" cstate="print"/>
          <a:stretch>
            <a:fillRect/>
          </a:stretch>
        </p:blipFill>
        <p:spPr>
          <a:xfrm>
            <a:off x="4807670" y="453927"/>
            <a:ext cx="3731492" cy="4975323"/>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Do:</a:t>
            </a:r>
            <a:endParaRPr lang="en-US" dirty="0"/>
          </a:p>
        </p:txBody>
      </p:sp>
      <p:sp>
        <p:nvSpPr>
          <p:cNvPr id="3" name="Content Placeholder 2"/>
          <p:cNvSpPr>
            <a:spLocks noGrp="1"/>
          </p:cNvSpPr>
          <p:nvPr>
            <p:ph sz="half" idx="10"/>
          </p:nvPr>
        </p:nvSpPr>
        <p:spPr>
          <a:xfrm>
            <a:off x="228600" y="882209"/>
            <a:ext cx="3698765" cy="4547217"/>
          </a:xfrm>
        </p:spPr>
        <p:txBody>
          <a:bodyPr>
            <a:normAutofit/>
          </a:bodyPr>
          <a:lstStyle/>
          <a:p>
            <a:pPr>
              <a:spcAft>
                <a:spcPts val="1200"/>
              </a:spcAft>
            </a:pPr>
            <a:r>
              <a:rPr lang="en-US" dirty="0" smtClean="0">
                <a:latin typeface="Arial" panose="020B0604020202020204" pitchFamily="34" charset="0"/>
                <a:cs typeface="Arial" panose="020B0604020202020204" pitchFamily="34" charset="0"/>
              </a:rPr>
              <a:t>Major Initiatives:</a:t>
            </a:r>
          </a:p>
          <a:p>
            <a:pPr lvl="1">
              <a:spcBef>
                <a:spcPts val="1000"/>
              </a:spcBef>
              <a:spcAft>
                <a:spcPts val="1200"/>
              </a:spcAft>
            </a:pPr>
            <a:r>
              <a:rPr lang="en-US" sz="2800" dirty="0" smtClean="0">
                <a:latin typeface="Arial" panose="020B0604020202020204" pitchFamily="34" charset="0"/>
                <a:cs typeface="Arial" panose="020B0604020202020204" pitchFamily="34" charset="0"/>
              </a:rPr>
              <a:t>Feeding Children</a:t>
            </a:r>
          </a:p>
          <a:p>
            <a:pPr lvl="1">
              <a:spcBef>
                <a:spcPts val="1000"/>
              </a:spcBef>
              <a:spcAft>
                <a:spcPts val="1200"/>
              </a:spcAft>
            </a:pPr>
            <a:r>
              <a:rPr lang="en-US" sz="2800" dirty="0" smtClean="0">
                <a:latin typeface="Arial" panose="020B0604020202020204" pitchFamily="34" charset="0"/>
                <a:cs typeface="Arial" panose="020B0604020202020204" pitchFamily="34" charset="0"/>
              </a:rPr>
              <a:t>Feeding Seniors</a:t>
            </a:r>
          </a:p>
          <a:p>
            <a:pPr lvl="1">
              <a:spcBef>
                <a:spcPts val="1000"/>
              </a:spcBef>
              <a:spcAft>
                <a:spcPts val="1200"/>
              </a:spcAft>
            </a:pPr>
            <a:r>
              <a:rPr lang="en-US" sz="2800" dirty="0" smtClean="0">
                <a:latin typeface="Arial" panose="020B0604020202020204" pitchFamily="34" charset="0"/>
                <a:cs typeface="Arial" panose="020B0604020202020204" pitchFamily="34" charset="0"/>
              </a:rPr>
              <a:t>Feeding Families</a:t>
            </a:r>
          </a:p>
          <a:p>
            <a:pPr lvl="1">
              <a:spcBef>
                <a:spcPts val="1000"/>
              </a:spcBef>
              <a:spcAft>
                <a:spcPts val="1200"/>
              </a:spcAft>
            </a:pPr>
            <a:r>
              <a:rPr lang="en-US" sz="2800" dirty="0" smtClean="0">
                <a:latin typeface="Arial" panose="020B0604020202020204" pitchFamily="34" charset="0"/>
                <a:cs typeface="Arial" panose="020B0604020202020204" pitchFamily="34" charset="0"/>
              </a:rPr>
              <a:t>Promoting Healthy Eating</a:t>
            </a:r>
            <a:endParaRPr lang="en-US" sz="28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2095" y="680971"/>
            <a:ext cx="1802295" cy="2703443"/>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3210"/>
          <a:stretch/>
        </p:blipFill>
        <p:spPr>
          <a:xfrm>
            <a:off x="4015409" y="3469608"/>
            <a:ext cx="1798981" cy="179567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9119" y="448329"/>
            <a:ext cx="2988701" cy="1988722"/>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17978" r="15846"/>
          <a:stretch/>
        </p:blipFill>
        <p:spPr>
          <a:xfrm>
            <a:off x="5899119" y="2524562"/>
            <a:ext cx="2989388" cy="301153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Feeding Children:</a:t>
            </a:r>
            <a:endParaRPr lang="en-US" dirty="0"/>
          </a:p>
        </p:txBody>
      </p:sp>
      <p:sp>
        <p:nvSpPr>
          <p:cNvPr id="3" name="Content Placeholder 2"/>
          <p:cNvSpPr>
            <a:spLocks noGrp="1"/>
          </p:cNvSpPr>
          <p:nvPr>
            <p:ph sz="half" idx="10"/>
          </p:nvPr>
        </p:nvSpPr>
        <p:spPr>
          <a:xfrm>
            <a:off x="228600" y="882209"/>
            <a:ext cx="4576610" cy="4547217"/>
          </a:xfrm>
        </p:spPr>
        <p:txBody>
          <a:bodyPr>
            <a:normAutofit fontScale="77500" lnSpcReduction="20000"/>
          </a:bodyPr>
          <a:lstStyle/>
          <a:p>
            <a:pPr>
              <a:lnSpc>
                <a:spcPct val="120000"/>
              </a:lnSpc>
              <a:spcBef>
                <a:spcPts val="600"/>
              </a:spcBef>
              <a:spcAft>
                <a:spcPts val="600"/>
              </a:spcAft>
            </a:pPr>
            <a:r>
              <a:rPr lang="en-US" dirty="0" smtClean="0">
                <a:latin typeface="Arial" panose="020B0604020202020204" pitchFamily="34" charset="0"/>
                <a:cs typeface="Arial" panose="020B0604020202020204" pitchFamily="34" charset="0"/>
              </a:rPr>
              <a:t>1 in 6 children are food insecure.</a:t>
            </a:r>
          </a:p>
          <a:p>
            <a:pPr>
              <a:lnSpc>
                <a:spcPct val="120000"/>
              </a:lnSpc>
              <a:spcBef>
                <a:spcPts val="600"/>
              </a:spcBef>
              <a:spcAft>
                <a:spcPts val="600"/>
              </a:spcAft>
            </a:pPr>
            <a:r>
              <a:rPr lang="en-US" dirty="0" smtClean="0">
                <a:latin typeface="Arial" panose="020B0604020202020204" pitchFamily="34" charset="0"/>
                <a:cs typeface="Arial" panose="020B0604020202020204" pitchFamily="34" charset="0"/>
              </a:rPr>
              <a:t>38 percent live in households not eligible for federal nutrition programs.</a:t>
            </a:r>
          </a:p>
          <a:p>
            <a:pPr>
              <a:lnSpc>
                <a:spcPct val="120000"/>
              </a:lnSpc>
              <a:spcBef>
                <a:spcPts val="600"/>
              </a:spcBef>
              <a:spcAft>
                <a:spcPts val="600"/>
              </a:spcAft>
            </a:pPr>
            <a:r>
              <a:rPr lang="en-US" dirty="0" smtClean="0">
                <a:latin typeface="Arial" panose="020B0604020202020204" pitchFamily="34" charset="0"/>
                <a:cs typeface="Arial" panose="020B0604020202020204" pitchFamily="34" charset="0"/>
              </a:rPr>
              <a:t>Harvesters feeds 100,000 children a year through our network.</a:t>
            </a:r>
          </a:p>
          <a:p>
            <a:pPr>
              <a:lnSpc>
                <a:spcPct val="120000"/>
              </a:lnSpc>
              <a:spcBef>
                <a:spcPts val="600"/>
              </a:spcBef>
            </a:pPr>
            <a:r>
              <a:rPr lang="en-US" b="1" dirty="0">
                <a:latin typeface="Arial" panose="020B0604020202020204" pitchFamily="34" charset="0"/>
                <a:cs typeface="Arial" panose="020B0604020202020204" pitchFamily="34" charset="0"/>
              </a:rPr>
              <a:t>Children who are not hungry:</a:t>
            </a:r>
          </a:p>
          <a:p>
            <a:pPr lvl="1">
              <a:lnSpc>
                <a:spcPct val="120000"/>
              </a:lnSpc>
              <a:spcBef>
                <a:spcPts val="600"/>
              </a:spcBef>
            </a:pPr>
            <a:r>
              <a:rPr lang="en-US" sz="2800" dirty="0">
                <a:latin typeface="Arial" panose="020B0604020202020204" pitchFamily="34" charset="0"/>
                <a:cs typeface="Arial" panose="020B0604020202020204" pitchFamily="34" charset="0"/>
              </a:rPr>
              <a:t>Have higher grades.</a:t>
            </a:r>
          </a:p>
          <a:p>
            <a:pPr lvl="1">
              <a:lnSpc>
                <a:spcPct val="120000"/>
              </a:lnSpc>
              <a:spcBef>
                <a:spcPts val="600"/>
              </a:spcBef>
            </a:pPr>
            <a:r>
              <a:rPr lang="en-US" sz="2800" dirty="0">
                <a:latin typeface="Arial" panose="020B0604020202020204" pitchFamily="34" charset="0"/>
                <a:cs typeface="Arial" panose="020B0604020202020204" pitchFamily="34" charset="0"/>
              </a:rPr>
              <a:t>Less tardiness/absenteeism and misbehaviors.</a:t>
            </a:r>
          </a:p>
          <a:p>
            <a:pPr>
              <a:spcAft>
                <a:spcPts val="1200"/>
              </a:spcAft>
            </a:pPr>
            <a:endParaRPr lang="en-US" dirty="0">
              <a:cs typeface="Arial" pitchFamily="34"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2673" r="18218"/>
          <a:stretch/>
        </p:blipFill>
        <p:spPr>
          <a:xfrm>
            <a:off x="5098773" y="447260"/>
            <a:ext cx="3580214" cy="486023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Feeding Children:</a:t>
            </a:r>
            <a:endParaRPr lang="en-US" dirty="0"/>
          </a:p>
        </p:txBody>
      </p:sp>
      <p:sp>
        <p:nvSpPr>
          <p:cNvPr id="3" name="Content Placeholder 2"/>
          <p:cNvSpPr>
            <a:spLocks noGrp="1"/>
          </p:cNvSpPr>
          <p:nvPr>
            <p:ph sz="half" idx="10"/>
          </p:nvPr>
        </p:nvSpPr>
        <p:spPr>
          <a:xfrm>
            <a:off x="228600" y="832514"/>
            <a:ext cx="6506611" cy="5240295"/>
          </a:xfrm>
        </p:spPr>
        <p:txBody>
          <a:bodyPr>
            <a:normAutofit fontScale="92500" lnSpcReduction="10000"/>
          </a:bodyPr>
          <a:lstStyle/>
          <a:p>
            <a:pPr>
              <a:lnSpc>
                <a:spcPct val="110000"/>
              </a:lnSpc>
              <a:spcBef>
                <a:spcPts val="0"/>
              </a:spcBef>
            </a:pPr>
            <a:r>
              <a:rPr lang="en-US" sz="2100" b="1" dirty="0" err="1" smtClean="0">
                <a:latin typeface="Arial" panose="020B0604020202020204" pitchFamily="34" charset="0"/>
                <a:cs typeface="Arial" panose="020B0604020202020204" pitchFamily="34" charset="0"/>
              </a:rPr>
              <a:t>BackSnacks</a:t>
            </a:r>
            <a:r>
              <a:rPr lang="en-US" sz="2100" dirty="0" smtClean="0">
                <a:latin typeface="Arial" panose="020B0604020202020204" pitchFamily="34" charset="0"/>
                <a:cs typeface="Arial" panose="020B0604020202020204" pitchFamily="34" charset="0"/>
              </a:rPr>
              <a:t>:</a:t>
            </a:r>
          </a:p>
          <a:p>
            <a:pPr lvl="1">
              <a:lnSpc>
                <a:spcPct val="110000"/>
              </a:lnSpc>
              <a:spcBef>
                <a:spcPts val="0"/>
              </a:spcBef>
            </a:pPr>
            <a:r>
              <a:rPr lang="en-US" sz="2100" dirty="0" smtClean="0">
                <a:latin typeface="Arial" panose="020B0604020202020204" pitchFamily="34" charset="0"/>
                <a:cs typeface="Arial" panose="020B0604020202020204" pitchFamily="34" charset="0"/>
              </a:rPr>
              <a:t>4 meals and 2 snacks each weekend.</a:t>
            </a:r>
          </a:p>
          <a:p>
            <a:pPr lvl="1">
              <a:lnSpc>
                <a:spcPct val="110000"/>
              </a:lnSpc>
              <a:spcBef>
                <a:spcPts val="0"/>
              </a:spcBef>
            </a:pPr>
            <a:r>
              <a:rPr lang="en-US" sz="2100" dirty="0" smtClean="0">
                <a:latin typeface="Arial" panose="020B0604020202020204" pitchFamily="34" charset="0"/>
                <a:cs typeface="Arial" panose="020B0604020202020204" pitchFamily="34" charset="0"/>
              </a:rPr>
              <a:t>Largest program in US.</a:t>
            </a:r>
          </a:p>
          <a:p>
            <a:pPr lvl="1">
              <a:lnSpc>
                <a:spcPct val="110000"/>
              </a:lnSpc>
              <a:spcBef>
                <a:spcPts val="0"/>
              </a:spcBef>
            </a:pPr>
            <a:r>
              <a:rPr lang="en-US" sz="2100" dirty="0" smtClean="0">
                <a:latin typeface="Arial" panose="020B0604020202020204" pitchFamily="34" charset="0"/>
                <a:cs typeface="Arial" panose="020B0604020202020204" pitchFamily="34" charset="0"/>
              </a:rPr>
              <a:t>Cost: $250/child.</a:t>
            </a:r>
          </a:p>
          <a:p>
            <a:pPr lvl="1">
              <a:lnSpc>
                <a:spcPct val="110000"/>
              </a:lnSpc>
              <a:spcBef>
                <a:spcPts val="0"/>
              </a:spcBef>
            </a:pPr>
            <a:r>
              <a:rPr lang="en-US" sz="2100" dirty="0" smtClean="0">
                <a:latin typeface="Arial" panose="020B0604020202020204" pitchFamily="34" charset="0"/>
                <a:cs typeface="Arial" panose="020B0604020202020204" pitchFamily="34" charset="0"/>
              </a:rPr>
              <a:t>Schools determine which students need </a:t>
            </a:r>
            <a:r>
              <a:rPr lang="en-US" sz="2100" dirty="0" err="1" smtClean="0">
                <a:latin typeface="Arial" panose="020B0604020202020204" pitchFamily="34" charset="0"/>
                <a:cs typeface="Arial" panose="020B0604020202020204" pitchFamily="34" charset="0"/>
              </a:rPr>
              <a:t>BackSnacks</a:t>
            </a:r>
            <a:r>
              <a:rPr lang="en-US" sz="2100" dirty="0" smtClean="0">
                <a:latin typeface="Arial" panose="020B0604020202020204" pitchFamily="34" charset="0"/>
                <a:cs typeface="Arial" panose="020B0604020202020204" pitchFamily="34" charset="0"/>
              </a:rPr>
              <a:t>.</a:t>
            </a:r>
          </a:p>
          <a:p>
            <a:pPr>
              <a:lnSpc>
                <a:spcPct val="110000"/>
              </a:lnSpc>
              <a:spcBef>
                <a:spcPts val="600"/>
              </a:spcBef>
            </a:pPr>
            <a:r>
              <a:rPr lang="en-US" sz="2100" b="1" dirty="0" smtClean="0">
                <a:latin typeface="Arial" panose="020B0604020202020204" pitchFamily="34" charset="0"/>
                <a:cs typeface="Arial" panose="020B0604020202020204" pitchFamily="34" charset="0"/>
              </a:rPr>
              <a:t>Kids Cafe:</a:t>
            </a:r>
          </a:p>
          <a:p>
            <a:pPr lvl="1">
              <a:lnSpc>
                <a:spcPct val="110000"/>
              </a:lnSpc>
              <a:spcBef>
                <a:spcPts val="0"/>
              </a:spcBef>
            </a:pPr>
            <a:r>
              <a:rPr lang="en-US" sz="2100" dirty="0" smtClean="0">
                <a:latin typeface="Arial" panose="020B0604020202020204" pitchFamily="34" charset="0"/>
                <a:cs typeface="Arial" panose="020B0604020202020204" pitchFamily="34" charset="0"/>
              </a:rPr>
              <a:t>Kids </a:t>
            </a:r>
            <a:r>
              <a:rPr lang="en-US" sz="2100" dirty="0">
                <a:latin typeface="Arial" panose="020B0604020202020204" pitchFamily="34" charset="0"/>
                <a:cs typeface="Arial" panose="020B0604020202020204" pitchFamily="34" charset="0"/>
              </a:rPr>
              <a:t>Cafe is an after-school and summer feeding program. </a:t>
            </a:r>
            <a:endParaRPr lang="en-US" sz="2100" dirty="0" smtClean="0">
              <a:latin typeface="Arial" panose="020B0604020202020204" pitchFamily="34" charset="0"/>
              <a:cs typeface="Arial" panose="020B0604020202020204" pitchFamily="34" charset="0"/>
            </a:endParaRPr>
          </a:p>
          <a:p>
            <a:pPr lvl="1">
              <a:lnSpc>
                <a:spcPct val="110000"/>
              </a:lnSpc>
              <a:spcBef>
                <a:spcPts val="0"/>
              </a:spcBef>
            </a:pPr>
            <a:r>
              <a:rPr lang="en-US" sz="2100" dirty="0" smtClean="0">
                <a:latin typeface="Arial" panose="020B0604020202020204" pitchFamily="34" charset="0"/>
                <a:cs typeface="Arial" panose="020B0604020202020204" pitchFamily="34" charset="0"/>
              </a:rPr>
              <a:t>Last year, 148 sites provided 352,037 meals</a:t>
            </a:r>
          </a:p>
          <a:p>
            <a:pPr>
              <a:lnSpc>
                <a:spcPct val="110000"/>
              </a:lnSpc>
              <a:spcBef>
                <a:spcPts val="600"/>
              </a:spcBef>
            </a:pPr>
            <a:r>
              <a:rPr lang="en-US" sz="2100" b="1" dirty="0" smtClean="0">
                <a:latin typeface="Arial" panose="020B0604020202020204" pitchFamily="34" charset="0"/>
                <a:cs typeface="Arial" panose="020B0604020202020204" pitchFamily="34" charset="0"/>
              </a:rPr>
              <a:t>School Pantry:</a:t>
            </a:r>
          </a:p>
          <a:p>
            <a:pPr lvl="1">
              <a:lnSpc>
                <a:spcPct val="110000"/>
              </a:lnSpc>
              <a:spcBef>
                <a:spcPts val="0"/>
              </a:spcBef>
            </a:pPr>
            <a:r>
              <a:rPr lang="en-US" sz="2100" dirty="0" smtClean="0">
                <a:latin typeface="Arial" panose="020B0604020202020204" pitchFamily="34" charset="0"/>
                <a:cs typeface="Arial" panose="020B0604020202020204" pitchFamily="34" charset="0"/>
              </a:rPr>
              <a:t>The </a:t>
            </a:r>
            <a:r>
              <a:rPr lang="en-US" sz="2100" dirty="0">
                <a:latin typeface="Arial" panose="020B0604020202020204" pitchFamily="34" charset="0"/>
                <a:cs typeface="Arial" panose="020B0604020202020204" pitchFamily="34" charset="0"/>
              </a:rPr>
              <a:t>School Pantry program is a food pantry that is conveniently located on-site at schools for families of students in need </a:t>
            </a:r>
            <a:endParaRPr lang="en-US" sz="2100" dirty="0" smtClean="0">
              <a:latin typeface="Arial" panose="020B0604020202020204" pitchFamily="34" charset="0"/>
              <a:cs typeface="Arial" panose="020B0604020202020204" pitchFamily="34" charset="0"/>
            </a:endParaRPr>
          </a:p>
          <a:p>
            <a:pPr lvl="1">
              <a:lnSpc>
                <a:spcPct val="110000"/>
              </a:lnSpc>
              <a:spcBef>
                <a:spcPts val="0"/>
              </a:spcBef>
            </a:pPr>
            <a:r>
              <a:rPr lang="en-US" sz="2100" dirty="0" smtClean="0">
                <a:latin typeface="Arial" panose="020B0604020202020204" pitchFamily="34" charset="0"/>
                <a:cs typeface="Arial" panose="020B0604020202020204" pitchFamily="34" charset="0"/>
              </a:rPr>
              <a:t>This fiscal year, Harvesters expects to see 26 school pantries in operation.</a:t>
            </a:r>
          </a:p>
          <a:p>
            <a:endParaRPr lang="en-US" sz="2900" dirty="0" smtClean="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3488" r="13004"/>
          <a:stretch/>
        </p:blipFill>
        <p:spPr>
          <a:xfrm>
            <a:off x="6903464" y="609600"/>
            <a:ext cx="1900833" cy="2244792"/>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49240" t="8750" r="7391"/>
          <a:stretch/>
        </p:blipFill>
        <p:spPr>
          <a:xfrm>
            <a:off x="6914738" y="2964522"/>
            <a:ext cx="1889560" cy="265043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Feeding Seniors:</a:t>
            </a:r>
            <a:endParaRPr lang="en-US" dirty="0"/>
          </a:p>
        </p:txBody>
      </p:sp>
      <p:sp>
        <p:nvSpPr>
          <p:cNvPr id="3" name="Content Placeholder 2"/>
          <p:cNvSpPr>
            <a:spLocks noGrp="1"/>
          </p:cNvSpPr>
          <p:nvPr>
            <p:ph sz="half" idx="10"/>
          </p:nvPr>
        </p:nvSpPr>
        <p:spPr>
          <a:xfrm>
            <a:off x="228600" y="882209"/>
            <a:ext cx="4631635" cy="4547217"/>
          </a:xfrm>
        </p:spPr>
        <p:txBody>
          <a:bodyPr>
            <a:normAutofit/>
          </a:bodyPr>
          <a:lstStyle/>
          <a:p>
            <a:pPr>
              <a:spcAft>
                <a:spcPts val="1200"/>
              </a:spcAft>
            </a:pPr>
            <a:r>
              <a:rPr lang="en-US" dirty="0" smtClean="0">
                <a:latin typeface="Arial" panose="020B0604020202020204" pitchFamily="34" charset="0"/>
                <a:cs typeface="Arial" panose="020B0604020202020204" pitchFamily="34" charset="0"/>
              </a:rPr>
              <a:t>20 percent of who we serve are over 60 years old.</a:t>
            </a:r>
          </a:p>
          <a:p>
            <a:pPr>
              <a:spcAft>
                <a:spcPts val="1200"/>
              </a:spcAft>
            </a:pPr>
            <a:r>
              <a:rPr lang="en-US" dirty="0" smtClean="0">
                <a:latin typeface="Arial" panose="020B0604020202020204" pitchFamily="34" charset="0"/>
                <a:cs typeface="Arial" panose="020B0604020202020204" pitchFamily="34" charset="0"/>
              </a:rPr>
              <a:t>Seniors receive assistance through Senior Mobile Food pantries.</a:t>
            </a:r>
          </a:p>
          <a:p>
            <a:pPr>
              <a:spcAft>
                <a:spcPts val="1200"/>
              </a:spcAft>
            </a:pPr>
            <a:r>
              <a:rPr lang="en-US" dirty="0" smtClean="0">
                <a:latin typeface="Arial" panose="020B0604020202020204" pitchFamily="34" charset="0"/>
                <a:cs typeface="Arial" panose="020B0604020202020204" pitchFamily="34" charset="0"/>
              </a:rPr>
              <a:t>Many agencies also distribute monthly commodity food boxes to low-income seniors.</a:t>
            </a:r>
            <a:endParaRPr lang="en-US" dirty="0">
              <a:latin typeface="Arial" panose="020B0604020202020204" pitchFamily="34" charset="0"/>
              <a:cs typeface="Arial" panose="020B0604020202020204" pitchFamily="34" charset="0"/>
            </a:endParaRPr>
          </a:p>
        </p:txBody>
      </p:sp>
      <p:pic>
        <p:nvPicPr>
          <p:cNvPr id="5" name="Content Placeholder 4" descr="CSFP Box 004.jpg"/>
          <p:cNvPicPr>
            <a:picLocks noGrp="1" noChangeAspect="1"/>
          </p:cNvPicPr>
          <p:nvPr>
            <p:ph sz="half" idx="11"/>
          </p:nvPr>
        </p:nvPicPr>
        <p:blipFill>
          <a:blip r:embed="rId3" cstate="print"/>
          <a:srcRect t="11418" b="1915"/>
          <a:stretch>
            <a:fillRect/>
          </a:stretch>
        </p:blipFill>
        <p:spPr>
          <a:xfrm>
            <a:off x="5030697" y="3150703"/>
            <a:ext cx="3575975" cy="2324385"/>
          </a:xfr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6536" y="626162"/>
            <a:ext cx="3580136" cy="238675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Feeding Families:</a:t>
            </a:r>
            <a:endParaRPr lang="en-US" dirty="0"/>
          </a:p>
        </p:txBody>
      </p:sp>
      <p:sp>
        <p:nvSpPr>
          <p:cNvPr id="3" name="Content Placeholder 2"/>
          <p:cNvSpPr>
            <a:spLocks noGrp="1"/>
          </p:cNvSpPr>
          <p:nvPr>
            <p:ph sz="half" idx="10"/>
          </p:nvPr>
        </p:nvSpPr>
        <p:spPr>
          <a:xfrm>
            <a:off x="228600" y="882209"/>
            <a:ext cx="4731026" cy="4547217"/>
          </a:xfrm>
        </p:spPr>
        <p:txBody>
          <a:bodyPr>
            <a:normAutofit/>
          </a:bodyPr>
          <a:lstStyle/>
          <a:p>
            <a:pPr>
              <a:spcAft>
                <a:spcPts val="600"/>
              </a:spcAft>
            </a:pPr>
            <a:r>
              <a:rPr lang="en-US" dirty="0" smtClean="0">
                <a:latin typeface="Arial" panose="020B0604020202020204" pitchFamily="34" charset="0"/>
                <a:cs typeface="Arial" panose="020B0604020202020204" pitchFamily="34" charset="0"/>
              </a:rPr>
              <a:t>Harvesters’ network feeds many working families.</a:t>
            </a:r>
          </a:p>
          <a:p>
            <a:pPr>
              <a:spcAft>
                <a:spcPts val="600"/>
              </a:spcAft>
            </a:pPr>
            <a:r>
              <a:rPr lang="en-US" dirty="0" smtClean="0">
                <a:latin typeface="Arial" panose="020B0604020202020204" pitchFamily="34" charset="0"/>
                <a:cs typeface="Arial" panose="020B0604020202020204" pitchFamily="34" charset="0"/>
              </a:rPr>
              <a:t>Under-employment and low household income are key factors in the high need for food assistance.</a:t>
            </a:r>
          </a:p>
          <a:p>
            <a:pPr>
              <a:spcAft>
                <a:spcPts val="600"/>
              </a:spcAft>
            </a:pPr>
            <a:r>
              <a:rPr lang="en-US" dirty="0" smtClean="0">
                <a:latin typeface="Arial" panose="020B0604020202020204" pitchFamily="34" charset="0"/>
                <a:cs typeface="Arial" panose="020B0604020202020204" pitchFamily="34" charset="0"/>
              </a:rPr>
              <a:t>Many households relying on Harvesters’ agencies may face health challenges.</a:t>
            </a:r>
            <a:endParaRPr lang="en-US"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7744" t="5868" r="4914"/>
          <a:stretch/>
        </p:blipFill>
        <p:spPr>
          <a:xfrm>
            <a:off x="5347251" y="788768"/>
            <a:ext cx="2981739" cy="482128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Promoting Healthy Eating:</a:t>
            </a:r>
            <a:endParaRPr lang="en-US" dirty="0"/>
          </a:p>
        </p:txBody>
      </p:sp>
      <p:sp>
        <p:nvSpPr>
          <p:cNvPr id="3" name="Content Placeholder 2"/>
          <p:cNvSpPr>
            <a:spLocks noGrp="1"/>
          </p:cNvSpPr>
          <p:nvPr>
            <p:ph sz="half" idx="10"/>
          </p:nvPr>
        </p:nvSpPr>
        <p:spPr/>
        <p:txBody>
          <a:bodyPr/>
          <a:lstStyle/>
          <a:p>
            <a:r>
              <a:rPr lang="en-US" dirty="0" smtClean="0"/>
              <a:t>Nutrition Services trains agencies to teach children, teens and adults about preparing healthy meals and snacks on a budget.</a:t>
            </a:r>
          </a:p>
          <a:p>
            <a:r>
              <a:rPr lang="en-US" dirty="0" smtClean="0"/>
              <a:t>Nutrition Services also reaches out to clients at food pantries and mobile distributions providing recipes and tastings.</a:t>
            </a:r>
            <a:endParaRPr lang="en-US" dirty="0"/>
          </a:p>
        </p:txBody>
      </p:sp>
      <p:pic>
        <p:nvPicPr>
          <p:cNvPr id="6" name="Picture 5" descr="garden1.JPG"/>
          <p:cNvPicPr>
            <a:picLocks noChangeAspect="1"/>
          </p:cNvPicPr>
          <p:nvPr/>
        </p:nvPicPr>
        <p:blipFill>
          <a:blip r:embed="rId3" cstate="print"/>
          <a:stretch>
            <a:fillRect/>
          </a:stretch>
        </p:blipFill>
        <p:spPr>
          <a:xfrm>
            <a:off x="4817097" y="3582187"/>
            <a:ext cx="2601798" cy="195134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7097" y="965418"/>
            <a:ext cx="3730555" cy="248703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28600" y="874493"/>
            <a:ext cx="8743950" cy="2822944"/>
          </a:xfrm>
        </p:spPr>
        <p:txBody>
          <a:bodyPr>
            <a:normAutofit lnSpcReduction="10000"/>
          </a:bodyPr>
          <a:lstStyle/>
          <a:p>
            <a:r>
              <a:rPr lang="en-US" dirty="0" smtClean="0"/>
              <a:t>Hunger impacts health. Many of the people our network serves suffer from chronic health issues.</a:t>
            </a:r>
          </a:p>
          <a:p>
            <a:r>
              <a:rPr lang="en-US" dirty="0" smtClean="0"/>
              <a:t>Harvesters is focusing on hunger and health by:</a:t>
            </a:r>
          </a:p>
          <a:p>
            <a:pPr lvl="1"/>
            <a:r>
              <a:rPr lang="en-US" dirty="0" smtClean="0"/>
              <a:t>Providing healthier food options to our agencies.</a:t>
            </a:r>
          </a:p>
          <a:p>
            <a:pPr lvl="1"/>
            <a:r>
              <a:rPr lang="en-US" dirty="0" smtClean="0"/>
              <a:t>Increasing distribution of fresh produce.</a:t>
            </a:r>
          </a:p>
          <a:p>
            <a:pPr lvl="1"/>
            <a:r>
              <a:rPr lang="en-US" dirty="0" smtClean="0"/>
              <a:t>Partnering with health care organizations to feed people and improve health.</a:t>
            </a:r>
          </a:p>
          <a:p>
            <a:pPr lvl="1"/>
            <a:endParaRPr lang="en-US" dirty="0"/>
          </a:p>
        </p:txBody>
      </p:sp>
      <p:sp>
        <p:nvSpPr>
          <p:cNvPr id="3" name="Title 2"/>
          <p:cNvSpPr>
            <a:spLocks noGrp="1"/>
          </p:cNvSpPr>
          <p:nvPr>
            <p:ph type="title"/>
          </p:nvPr>
        </p:nvSpPr>
        <p:spPr/>
        <p:txBody>
          <a:bodyPr/>
          <a:lstStyle/>
          <a:p>
            <a:r>
              <a:rPr lang="en-US" dirty="0" smtClean="0"/>
              <a:t>Intersection of Hunger and Health</a:t>
            </a:r>
            <a:endParaRPr lang="en-US" dirty="0"/>
          </a:p>
        </p:txBody>
      </p:sp>
      <p:grpSp>
        <p:nvGrpSpPr>
          <p:cNvPr id="8" name="Group 8"/>
          <p:cNvGrpSpPr>
            <a:grpSpLocks/>
          </p:cNvGrpSpPr>
          <p:nvPr/>
        </p:nvGrpSpPr>
        <p:grpSpPr bwMode="auto">
          <a:xfrm>
            <a:off x="5397243" y="4712327"/>
            <a:ext cx="3060953" cy="1323150"/>
            <a:chOff x="6642451" y="3211709"/>
            <a:chExt cx="1990546" cy="805302"/>
          </a:xfrm>
        </p:grpSpPr>
        <p:sp>
          <p:nvSpPr>
            <p:cNvPr id="9" name="TextBox 8"/>
            <p:cNvSpPr txBox="1"/>
            <p:nvPr/>
          </p:nvSpPr>
          <p:spPr>
            <a:xfrm>
              <a:off x="7367434" y="3211709"/>
              <a:ext cx="540581" cy="269741"/>
            </a:xfrm>
            <a:prstGeom prst="rect">
              <a:avLst/>
            </a:prstGeom>
            <a:noFill/>
          </p:spPr>
          <p:txBody>
            <a:bodyPr wrap="none" lIns="0" tIns="0" rIns="0" bIns="0" anchor="ctr">
              <a:spAutoFit/>
            </a:bodyPr>
            <a:lstStyle/>
            <a:p>
              <a:pPr algn="ctr" eaLnBrk="1" hangingPunct="1">
                <a:lnSpc>
                  <a:spcPct val="80000"/>
                </a:lnSpc>
                <a:defRPr/>
              </a:pPr>
              <a:r>
                <a:rPr lang="en-US" sz="3600" b="1" kern="0" cap="all" spc="-73" dirty="0">
                  <a:solidFill>
                    <a:srgbClr val="00B0F0"/>
                  </a:solidFill>
                  <a:latin typeface="Arial"/>
                  <a:cs typeface="Arial"/>
                </a:rPr>
                <a:t>37%</a:t>
              </a:r>
            </a:p>
          </p:txBody>
        </p:sp>
        <p:sp>
          <p:nvSpPr>
            <p:cNvPr id="10" name="Rectangle 9"/>
            <p:cNvSpPr/>
            <p:nvPr/>
          </p:nvSpPr>
          <p:spPr>
            <a:xfrm>
              <a:off x="6642451" y="3466289"/>
              <a:ext cx="1990546" cy="550722"/>
            </a:xfrm>
            <a:prstGeom prst="rect">
              <a:avLst/>
            </a:prstGeom>
          </p:spPr>
          <p:txBody>
            <a:bodyPr anchor="ctr">
              <a:spAutoFit/>
            </a:bodyPr>
            <a:lstStyle/>
            <a:p>
              <a:pPr algn="dist" eaLnBrk="1" hangingPunct="1">
                <a:lnSpc>
                  <a:spcPct val="80000"/>
                </a:lnSpc>
                <a:defRPr/>
              </a:pPr>
              <a:r>
                <a:rPr lang="en-US" b="1" kern="0" cap="all" spc="-73" dirty="0">
                  <a:solidFill>
                    <a:srgbClr val="00B0F0"/>
                  </a:solidFill>
                  <a:latin typeface="Arial"/>
                  <a:cs typeface="Arial"/>
                </a:rPr>
                <a:t>of households have</a:t>
              </a:r>
            </a:p>
            <a:p>
              <a:pPr algn="dist" eaLnBrk="1" hangingPunct="1">
                <a:lnSpc>
                  <a:spcPct val="80000"/>
                </a:lnSpc>
                <a:defRPr/>
              </a:pPr>
              <a:r>
                <a:rPr lang="en-US" sz="2400" b="1" kern="0" cap="all" spc="-73" dirty="0">
                  <a:solidFill>
                    <a:srgbClr val="00B0F0"/>
                  </a:solidFill>
                  <a:latin typeface="Arial"/>
                  <a:cs typeface="Arial"/>
                </a:rPr>
                <a:t>a member With</a:t>
              </a:r>
            </a:p>
            <a:p>
              <a:pPr algn="dist" eaLnBrk="1" hangingPunct="1">
                <a:lnSpc>
                  <a:spcPct val="80000"/>
                </a:lnSpc>
                <a:defRPr/>
              </a:pPr>
              <a:r>
                <a:rPr lang="en-US" sz="2400" b="1" kern="0" cap="all" spc="-73" dirty="0">
                  <a:solidFill>
                    <a:srgbClr val="00B0F0"/>
                  </a:solidFill>
                  <a:latin typeface="Arial"/>
                  <a:cs typeface="Arial"/>
                </a:rPr>
                <a:t>diabetes</a:t>
              </a:r>
            </a:p>
          </p:txBody>
        </p:sp>
      </p:grpSp>
      <p:grpSp>
        <p:nvGrpSpPr>
          <p:cNvPr id="18" name="Group 17"/>
          <p:cNvGrpSpPr/>
          <p:nvPr/>
        </p:nvGrpSpPr>
        <p:grpSpPr>
          <a:xfrm>
            <a:off x="5099073" y="3945474"/>
            <a:ext cx="1119675" cy="1131927"/>
            <a:chOff x="5678690" y="1389389"/>
            <a:chExt cx="1986315" cy="1998721"/>
          </a:xfrm>
        </p:grpSpPr>
        <p:sp>
          <p:nvSpPr>
            <p:cNvPr id="11" name="Oval 10"/>
            <p:cNvSpPr/>
            <p:nvPr/>
          </p:nvSpPr>
          <p:spPr bwMode="auto">
            <a:xfrm>
              <a:off x="5678690" y="1389389"/>
              <a:ext cx="1986315" cy="1998721"/>
            </a:xfrm>
            <a:prstGeom prst="ellipse">
              <a:avLst/>
            </a:prstGeom>
            <a:solidFill>
              <a:srgbClr val="FFFFFF"/>
            </a:solidFill>
            <a:ln w="63500" cmpd="sng">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12" name="Picture 11" descr="MB_HIA_Infographic_Health_v4-01.png"/>
            <p:cNvPicPr>
              <a:picLocks noChangeAspect="1"/>
            </p:cNvPicPr>
            <p:nvPr/>
          </p:nvPicPr>
          <p:blipFill rotWithShape="1">
            <a:blip r:embed="rId3" cstate="print">
              <a:extLst>
                <a:ext uri="{28A0092B-C50C-407E-A947-70E740481C1C}">
                  <a14:useLocalDpi xmlns:a14="http://schemas.microsoft.com/office/drawing/2010/main" val="0"/>
                </a:ext>
              </a:extLst>
            </a:blip>
            <a:srcRect l="25661" t="14678" r="25442" b="23994"/>
            <a:stretch/>
          </p:blipFill>
          <p:spPr bwMode="auto">
            <a:xfrm>
              <a:off x="6002812" y="1483208"/>
              <a:ext cx="1338071" cy="1716489"/>
            </a:xfrm>
            <a:prstGeom prst="ellipse">
              <a:avLst/>
            </a:prstGeom>
          </p:spPr>
        </p:pic>
      </p:grpSp>
      <p:grpSp>
        <p:nvGrpSpPr>
          <p:cNvPr id="5" name="Group 7"/>
          <p:cNvGrpSpPr>
            <a:grpSpLocks/>
          </p:cNvGrpSpPr>
          <p:nvPr/>
        </p:nvGrpSpPr>
        <p:grpSpPr bwMode="auto">
          <a:xfrm>
            <a:off x="894674" y="4447275"/>
            <a:ext cx="3013220" cy="1558306"/>
            <a:chOff x="3001243" y="2920301"/>
            <a:chExt cx="2048314" cy="1157254"/>
          </a:xfrm>
        </p:grpSpPr>
        <p:sp>
          <p:nvSpPr>
            <p:cNvPr id="6" name="TextBox 5"/>
            <p:cNvSpPr txBox="1"/>
            <p:nvPr/>
          </p:nvSpPr>
          <p:spPr>
            <a:xfrm>
              <a:off x="3001243" y="2920301"/>
              <a:ext cx="1982959" cy="329135"/>
            </a:xfrm>
            <a:prstGeom prst="rect">
              <a:avLst/>
            </a:prstGeom>
            <a:noFill/>
          </p:spPr>
          <p:txBody>
            <a:bodyPr lIns="0" tIns="0" rIns="0" bIns="0">
              <a:spAutoFit/>
            </a:bodyPr>
            <a:lstStyle/>
            <a:p>
              <a:pPr algn="ctr" eaLnBrk="1" hangingPunct="1">
                <a:lnSpc>
                  <a:spcPct val="80000"/>
                </a:lnSpc>
                <a:defRPr/>
              </a:pPr>
              <a:r>
                <a:rPr lang="en-US" sz="3600" b="1" kern="0" cap="all" spc="-73" dirty="0">
                  <a:solidFill>
                    <a:schemeClr val="accent2"/>
                  </a:solidFill>
                  <a:latin typeface="Arial"/>
                  <a:cs typeface="Arial"/>
                </a:rPr>
                <a:t>62%</a:t>
              </a:r>
            </a:p>
          </p:txBody>
        </p:sp>
        <p:sp>
          <p:nvSpPr>
            <p:cNvPr id="7" name="Rectangle 6"/>
            <p:cNvSpPr/>
            <p:nvPr/>
          </p:nvSpPr>
          <p:spPr>
            <a:xfrm>
              <a:off x="3052621" y="3186147"/>
              <a:ext cx="1996936" cy="891408"/>
            </a:xfrm>
            <a:prstGeom prst="rect">
              <a:avLst/>
            </a:prstGeom>
          </p:spPr>
          <p:txBody>
            <a:bodyPr anchor="ctr">
              <a:spAutoFit/>
            </a:bodyPr>
            <a:lstStyle/>
            <a:p>
              <a:pPr algn="dist" eaLnBrk="1" hangingPunct="1">
                <a:lnSpc>
                  <a:spcPct val="80000"/>
                </a:lnSpc>
                <a:defRPr/>
              </a:pPr>
              <a:r>
                <a:rPr lang="en-US" b="1" kern="0" cap="all" spc="-73" dirty="0">
                  <a:solidFill>
                    <a:schemeClr val="accent2"/>
                  </a:solidFill>
                  <a:latin typeface="Arial"/>
                  <a:cs typeface="Arial"/>
                </a:rPr>
                <a:t>of households have</a:t>
              </a:r>
            </a:p>
            <a:p>
              <a:pPr algn="dist" eaLnBrk="1" hangingPunct="1">
                <a:lnSpc>
                  <a:spcPct val="80000"/>
                </a:lnSpc>
                <a:defRPr/>
              </a:pPr>
              <a:r>
                <a:rPr lang="en-US" sz="2400" b="1" kern="0" cap="all" spc="-73" dirty="0">
                  <a:solidFill>
                    <a:schemeClr val="accent2"/>
                  </a:solidFill>
                  <a:latin typeface="Arial"/>
                  <a:cs typeface="Arial"/>
                </a:rPr>
                <a:t>a member with</a:t>
              </a:r>
            </a:p>
            <a:p>
              <a:pPr algn="dist" eaLnBrk="1" hangingPunct="1">
                <a:lnSpc>
                  <a:spcPct val="80000"/>
                </a:lnSpc>
                <a:defRPr/>
              </a:pPr>
              <a:r>
                <a:rPr lang="en-US" sz="2400" b="1" kern="0" cap="all" spc="-73" dirty="0">
                  <a:solidFill>
                    <a:schemeClr val="accent2"/>
                  </a:solidFill>
                  <a:latin typeface="Arial"/>
                  <a:cs typeface="Arial"/>
                </a:rPr>
                <a:t>High blood pressure</a:t>
              </a:r>
            </a:p>
          </p:txBody>
        </p:sp>
      </p:grpSp>
      <p:grpSp>
        <p:nvGrpSpPr>
          <p:cNvPr id="17" name="Group 16"/>
          <p:cNvGrpSpPr/>
          <p:nvPr/>
        </p:nvGrpSpPr>
        <p:grpSpPr>
          <a:xfrm>
            <a:off x="711968" y="3634313"/>
            <a:ext cx="1140323" cy="1141704"/>
            <a:chOff x="1241776" y="1987826"/>
            <a:chExt cx="1836677" cy="1738052"/>
          </a:xfrm>
        </p:grpSpPr>
        <p:sp>
          <p:nvSpPr>
            <p:cNvPr id="13" name="Oval 12"/>
            <p:cNvSpPr/>
            <p:nvPr/>
          </p:nvSpPr>
          <p:spPr bwMode="auto">
            <a:xfrm>
              <a:off x="1241776" y="1987826"/>
              <a:ext cx="1836677" cy="1738052"/>
            </a:xfrm>
            <a:prstGeom prst="ellipse">
              <a:avLst/>
            </a:prstGeom>
            <a:solidFill>
              <a:srgbClr val="FFFFFF"/>
            </a:solidFill>
            <a:ln w="63500" cmpd="sng">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14" name="Picture 13" descr="MB_HIA_Infographic_Health_v4-01.pn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1361335" y="2246359"/>
              <a:ext cx="1577421" cy="1324870"/>
            </a:xfrm>
            <a:prstGeom prst="ellipse">
              <a:avLst/>
            </a:prstGeom>
          </p:spPr>
        </p:pic>
      </p:grpSp>
    </p:spTree>
    <p:extLst>
      <p:ext uri="{BB962C8B-B14F-4D97-AF65-F5344CB8AC3E}">
        <p14:creationId xmlns:p14="http://schemas.microsoft.com/office/powerpoint/2010/main" val="2640038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Disaster Relief:</a:t>
            </a:r>
            <a:endParaRPr lang="en-US" dirty="0"/>
          </a:p>
        </p:txBody>
      </p:sp>
      <p:sp>
        <p:nvSpPr>
          <p:cNvPr id="3" name="Content Placeholder 2"/>
          <p:cNvSpPr>
            <a:spLocks noGrp="1"/>
          </p:cNvSpPr>
          <p:nvPr>
            <p:ph sz="half" idx="10"/>
          </p:nvPr>
        </p:nvSpPr>
        <p:spPr>
          <a:xfrm>
            <a:off x="228600" y="882210"/>
            <a:ext cx="4263887" cy="3039342"/>
          </a:xfrm>
        </p:spPr>
        <p:txBody>
          <a:bodyPr>
            <a:normAutofit/>
          </a:bodyPr>
          <a:lstStyle/>
          <a:p>
            <a:r>
              <a:rPr lang="en-US" dirty="0" smtClean="0">
                <a:latin typeface="Arial" panose="020B0604020202020204" pitchFamily="34" charset="0"/>
                <a:cs typeface="Arial" panose="020B0604020202020204" pitchFamily="34" charset="0"/>
              </a:rPr>
              <a:t>Harvesters is a regional site for disaster relief.</a:t>
            </a:r>
          </a:p>
          <a:p>
            <a:pPr marL="0" indent="0">
              <a:buNone/>
            </a:pPr>
            <a:endParaRPr lang="en-US" sz="800"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Feeding America coordinates with FEMA and state response to request support.</a:t>
            </a:r>
          </a:p>
        </p:txBody>
      </p:sp>
      <p:pic>
        <p:nvPicPr>
          <p:cNvPr id="5" name="Content Placeholder 4" descr="Disaster Trailer 012.jpg"/>
          <p:cNvPicPr>
            <a:picLocks noGrp="1" noChangeAspect="1"/>
          </p:cNvPicPr>
          <p:nvPr>
            <p:ph sz="half" idx="11"/>
          </p:nvPr>
        </p:nvPicPr>
        <p:blipFill>
          <a:blip r:embed="rId3" cstate="print"/>
          <a:srcRect b="16139"/>
          <a:stretch>
            <a:fillRect/>
          </a:stretch>
        </p:blipFill>
        <p:spPr>
          <a:xfrm>
            <a:off x="4513290" y="685861"/>
            <a:ext cx="4440406" cy="2792833"/>
          </a:xfrm>
        </p:spPr>
      </p:pic>
      <p:sp>
        <p:nvSpPr>
          <p:cNvPr id="6" name="TextBox 5"/>
          <p:cNvSpPr txBox="1"/>
          <p:nvPr/>
        </p:nvSpPr>
        <p:spPr>
          <a:xfrm>
            <a:off x="179110" y="3912125"/>
            <a:ext cx="5486194" cy="1920526"/>
          </a:xfrm>
          <a:prstGeom prst="rect">
            <a:avLst/>
          </a:prstGeom>
          <a:noFill/>
        </p:spPr>
        <p:txBody>
          <a:bodyPr wrap="square" rtlCol="0">
            <a:spAutoFit/>
          </a:bodyPr>
          <a:lstStyle/>
          <a:p>
            <a:pPr marL="228600" indent="-228600">
              <a:lnSpc>
                <a:spcPct val="90000"/>
              </a:lnSpc>
              <a:spcBef>
                <a:spcPts val="1000"/>
              </a:spcBef>
              <a:buFont typeface="Arial" pitchFamily="34" charset="0"/>
              <a:buChar char="•"/>
            </a:pPr>
            <a:r>
              <a:rPr lang="en-US" sz="2800" dirty="0" smtClean="0">
                <a:latin typeface="Arial" panose="020B0604020202020204" pitchFamily="34" charset="0"/>
                <a:cs typeface="Arial" panose="020B0604020202020204" pitchFamily="34" charset="0"/>
              </a:rPr>
              <a:t>We provide disaster supplies, such as bottled water, cleaning supplies, and shelf-stable food to areas in need.</a:t>
            </a:r>
          </a:p>
          <a:p>
            <a:endParaRPr lang="en-US" dirty="0"/>
          </a:p>
        </p:txBody>
      </p:sp>
      <p:pic>
        <p:nvPicPr>
          <p:cNvPr id="7" name="Picture 6" descr="disaster1.JPG"/>
          <p:cNvPicPr>
            <a:picLocks noChangeAspect="1"/>
          </p:cNvPicPr>
          <p:nvPr/>
        </p:nvPicPr>
        <p:blipFill>
          <a:blip r:embed="rId4" cstate="print"/>
          <a:stretch>
            <a:fillRect/>
          </a:stretch>
        </p:blipFill>
        <p:spPr>
          <a:xfrm>
            <a:off x="5924031" y="3608110"/>
            <a:ext cx="3035430" cy="227657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Demonstration Garden:</a:t>
            </a:r>
            <a:endParaRPr lang="en-US" dirty="0"/>
          </a:p>
        </p:txBody>
      </p:sp>
      <p:sp>
        <p:nvSpPr>
          <p:cNvPr id="3" name="Content Placeholder 2"/>
          <p:cNvSpPr>
            <a:spLocks noGrp="1"/>
          </p:cNvSpPr>
          <p:nvPr>
            <p:ph sz="half" idx="10"/>
          </p:nvPr>
        </p:nvSpPr>
        <p:spPr/>
        <p:txBody>
          <a:bodyPr/>
          <a:lstStyle/>
          <a:p>
            <a:r>
              <a:rPr lang="en-US" dirty="0" smtClean="0">
                <a:latin typeface="Arial" panose="020B0604020202020204" pitchFamily="34" charset="0"/>
                <a:cs typeface="Arial" panose="020B0604020202020204" pitchFamily="34" charset="0"/>
              </a:rPr>
              <a:t>Harvesters’ garden shows affordable ways to grow healthy produce in any setting.</a:t>
            </a:r>
          </a:p>
          <a:p>
            <a:r>
              <a:rPr lang="en-US" dirty="0" smtClean="0">
                <a:latin typeface="Arial" panose="020B0604020202020204" pitchFamily="34" charset="0"/>
                <a:cs typeface="Arial" panose="020B0604020202020204" pitchFamily="34" charset="0"/>
              </a:rPr>
              <a:t>Beds made from recycled materials.</a:t>
            </a:r>
          </a:p>
          <a:p>
            <a:r>
              <a:rPr lang="en-US" dirty="0" smtClean="0">
                <a:latin typeface="Arial" panose="020B0604020202020204" pitchFamily="34" charset="0"/>
                <a:cs typeface="Arial" panose="020B0604020202020204" pitchFamily="34" charset="0"/>
              </a:rPr>
              <a:t>Member agencies can pick up produce from the garden when picking up orders.</a:t>
            </a:r>
            <a:endParaRPr lang="en-US" dirty="0">
              <a:latin typeface="Arial" panose="020B0604020202020204" pitchFamily="34" charset="0"/>
              <a:cs typeface="Arial" panose="020B0604020202020204" pitchFamily="34" charset="0"/>
            </a:endParaRPr>
          </a:p>
        </p:txBody>
      </p:sp>
      <p:pic>
        <p:nvPicPr>
          <p:cNvPr id="5" name="Content Placeholder 4" descr="garden2.JPG"/>
          <p:cNvPicPr>
            <a:picLocks noGrp="1" noChangeAspect="1"/>
          </p:cNvPicPr>
          <p:nvPr>
            <p:ph sz="half" idx="11"/>
          </p:nvPr>
        </p:nvPicPr>
        <p:blipFill>
          <a:blip r:embed="rId3" cstate="print"/>
          <a:stretch>
            <a:fillRect/>
          </a:stretch>
        </p:blipFill>
        <p:spPr>
          <a:xfrm>
            <a:off x="4705251" y="1014851"/>
            <a:ext cx="4276725" cy="3207544"/>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28600" y="874492"/>
            <a:ext cx="8743950" cy="4913566"/>
          </a:xfrm>
        </p:spPr>
        <p:txBody>
          <a:bodyPr>
            <a:normAutofit fontScale="92500" lnSpcReduction="10000"/>
          </a:bodyPr>
          <a:lstStyle/>
          <a:p>
            <a:pPr>
              <a:lnSpc>
                <a:spcPct val="110000"/>
              </a:lnSpc>
              <a:spcAft>
                <a:spcPts val="1800"/>
              </a:spcAft>
            </a:pPr>
            <a:r>
              <a:rPr lang="en-US" dirty="0" smtClean="0"/>
              <a:t>1 in 8 people struggle with hunger and miss an estimated 58.2 million meals every year.</a:t>
            </a:r>
          </a:p>
          <a:p>
            <a:pPr>
              <a:lnSpc>
                <a:spcPct val="110000"/>
              </a:lnSpc>
              <a:spcAft>
                <a:spcPts val="1800"/>
              </a:spcAft>
            </a:pPr>
            <a:r>
              <a:rPr lang="en-US" dirty="0" smtClean="0"/>
              <a:t>1 in 6 children struggle with hunger.</a:t>
            </a:r>
          </a:p>
          <a:p>
            <a:pPr>
              <a:lnSpc>
                <a:spcPct val="110000"/>
              </a:lnSpc>
              <a:spcAft>
                <a:spcPts val="1800"/>
              </a:spcAft>
            </a:pPr>
            <a:r>
              <a:rPr lang="en-US" dirty="0" smtClean="0"/>
              <a:t>49 percent of households who need food have at least one person who has worked in the last year.</a:t>
            </a:r>
          </a:p>
          <a:p>
            <a:pPr>
              <a:lnSpc>
                <a:spcPct val="110000"/>
              </a:lnSpc>
              <a:spcAft>
                <a:spcPts val="1800"/>
              </a:spcAft>
            </a:pPr>
            <a:r>
              <a:rPr lang="en-US" dirty="0" smtClean="0"/>
              <a:t>16 percent of clients report they are responsible for grandchildren in the household.</a:t>
            </a:r>
          </a:p>
          <a:p>
            <a:pPr>
              <a:lnSpc>
                <a:spcPct val="110000"/>
              </a:lnSpc>
              <a:spcAft>
                <a:spcPts val="1800"/>
              </a:spcAft>
            </a:pPr>
            <a:r>
              <a:rPr lang="en-US" dirty="0" smtClean="0"/>
              <a:t>72 billion pounds of food are wasted each year.</a:t>
            </a:r>
          </a:p>
          <a:p>
            <a:endParaRPr lang="en-US" dirty="0"/>
          </a:p>
        </p:txBody>
      </p:sp>
      <p:sp>
        <p:nvSpPr>
          <p:cNvPr id="3" name="Title 2"/>
          <p:cNvSpPr>
            <a:spLocks noGrp="1"/>
          </p:cNvSpPr>
          <p:nvPr>
            <p:ph type="title"/>
          </p:nvPr>
        </p:nvSpPr>
        <p:spPr/>
        <p:txBody>
          <a:bodyPr/>
          <a:lstStyle/>
          <a:p>
            <a:r>
              <a:rPr lang="en-US" dirty="0" smtClean="0"/>
              <a:t>The Stark Reality:</a:t>
            </a:r>
            <a:endParaRPr lang="en-US" dirty="0"/>
          </a:p>
        </p:txBody>
      </p:sp>
    </p:spTree>
    <p:extLst>
      <p:ext uri="{BB962C8B-B14F-4D97-AF65-F5344CB8AC3E}">
        <p14:creationId xmlns:p14="http://schemas.microsoft.com/office/powerpoint/2010/main" val="3593036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the Food Comes From:</a:t>
            </a:r>
            <a:endParaRPr lang="en-US" dirty="0"/>
          </a:p>
        </p:txBody>
      </p:sp>
      <p:sp>
        <p:nvSpPr>
          <p:cNvPr id="3" name="Content Placeholder 2"/>
          <p:cNvSpPr>
            <a:spLocks noGrp="1"/>
          </p:cNvSpPr>
          <p:nvPr>
            <p:ph sz="half" idx="10"/>
          </p:nvPr>
        </p:nvSpPr>
        <p:spPr/>
        <p:txBody>
          <a:bodyPr>
            <a:normAutofit/>
          </a:bodyPr>
          <a:lstStyle/>
          <a:p>
            <a:r>
              <a:rPr lang="en-US" dirty="0" smtClean="0">
                <a:latin typeface="Arial" panose="020B0604020202020204" pitchFamily="34" charset="0"/>
                <a:cs typeface="Arial" panose="020B0604020202020204" pitchFamily="34" charset="0"/>
              </a:rPr>
              <a:t>Last year we acquired 52 million pounds of food from:</a:t>
            </a:r>
          </a:p>
          <a:p>
            <a:pPr lvl="1"/>
            <a:r>
              <a:rPr lang="en-US" sz="2800" dirty="0" smtClean="0">
                <a:latin typeface="Arial" panose="020B0604020202020204" pitchFamily="34" charset="0"/>
                <a:cs typeface="Arial" panose="020B0604020202020204" pitchFamily="34" charset="0"/>
              </a:rPr>
              <a:t>Local Sources</a:t>
            </a:r>
          </a:p>
          <a:p>
            <a:pPr lvl="1"/>
            <a:r>
              <a:rPr lang="en-US" sz="2800" dirty="0" smtClean="0">
                <a:latin typeface="Arial" panose="020B0604020202020204" pitchFamily="34" charset="0"/>
                <a:cs typeface="Arial" panose="020B0604020202020204" pitchFamily="34" charset="0"/>
              </a:rPr>
              <a:t>Feeding America</a:t>
            </a:r>
          </a:p>
          <a:p>
            <a:pPr lvl="1"/>
            <a:r>
              <a:rPr lang="en-US" sz="2800" dirty="0" smtClean="0">
                <a:latin typeface="Arial" panose="020B0604020202020204" pitchFamily="34" charset="0"/>
                <a:cs typeface="Arial" panose="020B0604020202020204" pitchFamily="34" charset="0"/>
              </a:rPr>
              <a:t>Food Drives</a:t>
            </a:r>
          </a:p>
          <a:p>
            <a:pPr lvl="1"/>
            <a:r>
              <a:rPr lang="en-US" sz="2800" dirty="0" smtClean="0">
                <a:latin typeface="Arial" panose="020B0604020202020204" pitchFamily="34" charset="0"/>
                <a:cs typeface="Arial" panose="020B0604020202020204" pitchFamily="34" charset="0"/>
              </a:rPr>
              <a:t>Food Rescue</a:t>
            </a:r>
          </a:p>
          <a:p>
            <a:pPr lvl="1"/>
            <a:r>
              <a:rPr lang="en-US" sz="2800" dirty="0" smtClean="0">
                <a:latin typeface="Arial" panose="020B0604020202020204" pitchFamily="34" charset="0"/>
                <a:cs typeface="Arial" panose="020B0604020202020204" pitchFamily="34" charset="0"/>
              </a:rPr>
              <a:t>Purchased by Harvesters</a:t>
            </a:r>
          </a:p>
          <a:p>
            <a:pPr lvl="1"/>
            <a:r>
              <a:rPr lang="en-US" sz="2800" dirty="0" smtClean="0">
                <a:latin typeface="Arial" panose="020B0604020202020204" pitchFamily="34" charset="0"/>
                <a:cs typeface="Arial" panose="020B0604020202020204" pitchFamily="34" charset="0"/>
              </a:rPr>
              <a:t>Other Food Banks</a:t>
            </a:r>
            <a:endParaRPr lang="en-US" sz="2800" dirty="0">
              <a:latin typeface="Arial" panose="020B0604020202020204" pitchFamily="34" charset="0"/>
              <a:cs typeface="Arial" panose="020B0604020202020204" pitchFamily="34" charset="0"/>
            </a:endParaRPr>
          </a:p>
        </p:txBody>
      </p:sp>
      <p:pic>
        <p:nvPicPr>
          <p:cNvPr id="7" name="Content Placeholder 6"/>
          <p:cNvPicPr>
            <a:picLocks noGrp="1" noChangeAspect="1"/>
          </p:cNvPicPr>
          <p:nvPr>
            <p:ph sz="half" idx="11"/>
          </p:nvPr>
        </p:nvPicPr>
        <p:blipFill rotWithShape="1">
          <a:blip r:embed="rId3" cstate="print">
            <a:extLst>
              <a:ext uri="{28A0092B-C50C-407E-A947-70E740481C1C}">
                <a14:useLocalDpi xmlns:a14="http://schemas.microsoft.com/office/drawing/2010/main" val="0"/>
              </a:ext>
            </a:extLst>
          </a:blip>
          <a:srcRect l="22675" t="17990" r="24707" b="17203"/>
          <a:stretch/>
        </p:blipFill>
        <p:spPr>
          <a:xfrm>
            <a:off x="4215846" y="788768"/>
            <a:ext cx="4928154" cy="4690252"/>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the Food Goes:</a:t>
            </a:r>
            <a:endParaRPr lang="en-US" dirty="0"/>
          </a:p>
        </p:txBody>
      </p:sp>
      <p:sp>
        <p:nvSpPr>
          <p:cNvPr id="3" name="Content Placeholder 2"/>
          <p:cNvSpPr>
            <a:spLocks noGrp="1"/>
          </p:cNvSpPr>
          <p:nvPr>
            <p:ph sz="half" idx="10"/>
          </p:nvPr>
        </p:nvSpPr>
        <p:spPr/>
        <p:txBody>
          <a:bodyPr/>
          <a:lstStyle/>
          <a:p>
            <a:r>
              <a:rPr lang="en-US" dirty="0" smtClean="0">
                <a:latin typeface="Arial" panose="020B0604020202020204" pitchFamily="34" charset="0"/>
                <a:cs typeface="Arial" panose="020B0604020202020204" pitchFamily="34" charset="0"/>
              </a:rPr>
              <a:t>Harvesters distributes the acquired food to:</a:t>
            </a:r>
          </a:p>
          <a:p>
            <a:pPr lvl="1"/>
            <a:r>
              <a:rPr lang="en-US" sz="2800" dirty="0" smtClean="0">
                <a:latin typeface="Arial" panose="020B0604020202020204" pitchFamily="34" charset="0"/>
                <a:cs typeface="Arial" panose="020B0604020202020204" pitchFamily="34" charset="0"/>
              </a:rPr>
              <a:t>Pantries</a:t>
            </a:r>
          </a:p>
          <a:p>
            <a:pPr lvl="1"/>
            <a:r>
              <a:rPr lang="en-US" sz="2800" dirty="0" smtClean="0">
                <a:latin typeface="Arial" panose="020B0604020202020204" pitchFamily="34" charset="0"/>
                <a:cs typeface="Arial" panose="020B0604020202020204" pitchFamily="34" charset="0"/>
              </a:rPr>
              <a:t>Kitchens</a:t>
            </a:r>
          </a:p>
          <a:p>
            <a:pPr lvl="1"/>
            <a:r>
              <a:rPr lang="en-US" sz="2800" dirty="0" smtClean="0">
                <a:latin typeface="Arial" panose="020B0604020202020204" pitchFamily="34" charset="0"/>
                <a:cs typeface="Arial" panose="020B0604020202020204" pitchFamily="34" charset="0"/>
              </a:rPr>
              <a:t>Shelters</a:t>
            </a:r>
          </a:p>
          <a:p>
            <a:pPr lvl="1"/>
            <a:r>
              <a:rPr lang="en-US" sz="2800" dirty="0" smtClean="0">
                <a:latin typeface="Arial" panose="020B0604020202020204" pitchFamily="34" charset="0"/>
                <a:cs typeface="Arial" panose="020B0604020202020204" pitchFamily="34" charset="0"/>
              </a:rPr>
              <a:t>Youth Meal Programs</a:t>
            </a:r>
          </a:p>
          <a:p>
            <a:pPr lvl="1"/>
            <a:r>
              <a:rPr lang="en-US" sz="2800" dirty="0" smtClean="0">
                <a:latin typeface="Arial" panose="020B0604020202020204" pitchFamily="34" charset="0"/>
                <a:cs typeface="Arial" panose="020B0604020202020204" pitchFamily="34" charset="0"/>
              </a:rPr>
              <a:t>Other Feeding Programs</a:t>
            </a:r>
            <a:endParaRPr lang="en-US" sz="2800" dirty="0">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sz="half" idx="11"/>
          </p:nvPr>
        </p:nvPicPr>
        <p:blipFill rotWithShape="1">
          <a:blip r:embed="rId3" cstate="print">
            <a:extLst>
              <a:ext uri="{28A0092B-C50C-407E-A947-70E740481C1C}">
                <a14:useLocalDpi xmlns:a14="http://schemas.microsoft.com/office/drawing/2010/main" val="0"/>
              </a:ext>
            </a:extLst>
          </a:blip>
          <a:srcRect l="23858" t="16101" r="23817" b="14572"/>
          <a:stretch/>
        </p:blipFill>
        <p:spPr>
          <a:xfrm>
            <a:off x="4505324" y="768272"/>
            <a:ext cx="4552755" cy="4661153"/>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You Can Help:</a:t>
            </a:r>
            <a:endParaRPr lang="en-US" dirty="0"/>
          </a:p>
        </p:txBody>
      </p:sp>
      <p:sp>
        <p:nvSpPr>
          <p:cNvPr id="3" name="Content Placeholder 2"/>
          <p:cNvSpPr>
            <a:spLocks noGrp="1"/>
          </p:cNvSpPr>
          <p:nvPr>
            <p:ph sz="half" idx="10"/>
          </p:nvPr>
        </p:nvSpPr>
        <p:spPr>
          <a:xfrm>
            <a:off x="228600" y="882210"/>
            <a:ext cx="4276725" cy="1568760"/>
          </a:xfrm>
        </p:spPr>
        <p:txBody>
          <a:bodyPr/>
          <a:lstStyle/>
          <a:p>
            <a:r>
              <a:rPr lang="en-US" sz="3600" b="1" dirty="0" smtClean="0">
                <a:latin typeface="Arial" panose="020B0604020202020204" pitchFamily="34" charset="0"/>
                <a:cs typeface="Arial" panose="020B0604020202020204" pitchFamily="34" charset="0"/>
              </a:rPr>
              <a:t>Give Food</a:t>
            </a:r>
          </a:p>
          <a:p>
            <a:pPr lvl="1"/>
            <a:r>
              <a:rPr lang="en-US" sz="2800" dirty="0" smtClean="0">
                <a:latin typeface="Arial" panose="020B0604020202020204" pitchFamily="34" charset="0"/>
                <a:cs typeface="Arial" panose="020B0604020202020204" pitchFamily="34" charset="0"/>
              </a:rPr>
              <a:t>Food Drives</a:t>
            </a:r>
          </a:p>
          <a:p>
            <a:pPr lvl="1"/>
            <a:r>
              <a:rPr lang="en-US" sz="2800" dirty="0" smtClean="0">
                <a:latin typeface="Arial" panose="020B0604020202020204" pitchFamily="34" charset="0"/>
                <a:cs typeface="Arial" panose="020B0604020202020204" pitchFamily="34" charset="0"/>
              </a:rPr>
              <a:t>Virtual Food Drives</a:t>
            </a:r>
            <a:endParaRPr lang="en-US" sz="2800" dirty="0">
              <a:latin typeface="Arial" panose="020B0604020202020204" pitchFamily="34" charset="0"/>
              <a:cs typeface="Arial" panose="020B0604020202020204" pitchFamily="34" charset="0"/>
            </a:endParaRPr>
          </a:p>
        </p:txBody>
      </p:sp>
      <p:pic>
        <p:nvPicPr>
          <p:cNvPr id="6" name="Picture 5" descr="Big Give Lunch 017.jpg"/>
          <p:cNvPicPr>
            <a:picLocks noChangeAspect="1"/>
          </p:cNvPicPr>
          <p:nvPr/>
        </p:nvPicPr>
        <p:blipFill>
          <a:blip r:embed="rId3" cstate="print"/>
          <a:stretch>
            <a:fillRect/>
          </a:stretch>
        </p:blipFill>
        <p:spPr>
          <a:xfrm>
            <a:off x="6146276" y="3678811"/>
            <a:ext cx="2450969" cy="1838227"/>
          </a:xfrm>
          <a:prstGeom prst="rect">
            <a:avLst/>
          </a:prstGeom>
        </p:spPr>
      </p:pic>
      <p:pic>
        <p:nvPicPr>
          <p:cNvPr id="8" name="Picture 7" descr="Food Barrels 1.jpg"/>
          <p:cNvPicPr>
            <a:picLocks noChangeAspect="1"/>
          </p:cNvPicPr>
          <p:nvPr/>
        </p:nvPicPr>
        <p:blipFill>
          <a:blip r:embed="rId4" cstate="print"/>
          <a:stretch>
            <a:fillRect/>
          </a:stretch>
        </p:blipFill>
        <p:spPr>
          <a:xfrm>
            <a:off x="4675695" y="465841"/>
            <a:ext cx="3535075" cy="3121057"/>
          </a:xfrm>
          <a:prstGeom prst="rect">
            <a:avLst/>
          </a:prstGeom>
        </p:spPr>
      </p:pic>
      <p:pic>
        <p:nvPicPr>
          <p:cNvPr id="9" name="Picture 8" descr="vfd2.jpg"/>
          <p:cNvPicPr>
            <a:picLocks noChangeAspect="1"/>
          </p:cNvPicPr>
          <p:nvPr/>
        </p:nvPicPr>
        <p:blipFill>
          <a:blip r:embed="rId5" cstate="print"/>
          <a:srcRect l="12039" t="9330" r="14864" b="10250"/>
          <a:stretch>
            <a:fillRect/>
          </a:stretch>
        </p:blipFill>
        <p:spPr>
          <a:xfrm>
            <a:off x="4685123" y="3685880"/>
            <a:ext cx="1326487" cy="1857081"/>
          </a:xfrm>
          <a:prstGeom prst="rect">
            <a:avLst/>
          </a:prstGeom>
        </p:spPr>
      </p:pic>
      <p:pic>
        <p:nvPicPr>
          <p:cNvPr id="11" name="Content Placeholder 10" descr="G3F84625-cut out.jpg"/>
          <p:cNvPicPr>
            <a:picLocks noGrp="1" noChangeAspect="1"/>
          </p:cNvPicPr>
          <p:nvPr>
            <p:ph sz="half" idx="11"/>
          </p:nvPr>
        </p:nvPicPr>
        <p:blipFill>
          <a:blip r:embed="rId6" cstate="print"/>
          <a:srcRect l="4158" r="4367"/>
          <a:stretch>
            <a:fillRect/>
          </a:stretch>
        </p:blipFill>
        <p:spPr>
          <a:xfrm>
            <a:off x="300569" y="2658359"/>
            <a:ext cx="4327992" cy="2507616"/>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You Can Help:</a:t>
            </a:r>
            <a:endParaRPr lang="en-US" dirty="0"/>
          </a:p>
        </p:txBody>
      </p:sp>
      <p:sp>
        <p:nvSpPr>
          <p:cNvPr id="3" name="Content Placeholder 2"/>
          <p:cNvSpPr>
            <a:spLocks noGrp="1"/>
          </p:cNvSpPr>
          <p:nvPr>
            <p:ph sz="half" idx="10"/>
          </p:nvPr>
        </p:nvSpPr>
        <p:spPr>
          <a:xfrm>
            <a:off x="228600" y="882209"/>
            <a:ext cx="4552122" cy="4547217"/>
          </a:xfrm>
        </p:spPr>
        <p:txBody>
          <a:bodyPr/>
          <a:lstStyle/>
          <a:p>
            <a:r>
              <a:rPr lang="en-US" sz="3600" b="1" dirty="0" smtClean="0">
                <a:latin typeface="Arial" panose="020B0604020202020204" pitchFamily="34" charset="0"/>
                <a:cs typeface="Arial" panose="020B0604020202020204" pitchFamily="34" charset="0"/>
              </a:rPr>
              <a:t>Give Money</a:t>
            </a:r>
          </a:p>
          <a:p>
            <a:pPr lvl="1"/>
            <a:r>
              <a:rPr lang="en-US" sz="2800" dirty="0" smtClean="0">
                <a:latin typeface="Arial" panose="020B0604020202020204" pitchFamily="34" charset="0"/>
                <a:cs typeface="Arial" panose="020B0604020202020204" pitchFamily="34" charset="0"/>
              </a:rPr>
              <a:t>For every dollar donated, you can help Harvesters provide three meals.</a:t>
            </a:r>
            <a:endParaRPr lang="en-US" sz="28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0722" y="788768"/>
            <a:ext cx="3389243" cy="2259495"/>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12854" r="22920"/>
          <a:stretch/>
        </p:blipFill>
        <p:spPr>
          <a:xfrm>
            <a:off x="1467114" y="3155817"/>
            <a:ext cx="3075065" cy="2313399"/>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34953"/>
          <a:stretch/>
        </p:blipFill>
        <p:spPr>
          <a:xfrm>
            <a:off x="4691266" y="3155817"/>
            <a:ext cx="2675217" cy="2313399"/>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You Can Help:</a:t>
            </a:r>
            <a:endParaRPr lang="en-US" dirty="0"/>
          </a:p>
        </p:txBody>
      </p:sp>
      <p:sp>
        <p:nvSpPr>
          <p:cNvPr id="3" name="Content Placeholder 2"/>
          <p:cNvSpPr>
            <a:spLocks noGrp="1"/>
          </p:cNvSpPr>
          <p:nvPr>
            <p:ph sz="half" idx="10"/>
          </p:nvPr>
        </p:nvSpPr>
        <p:spPr/>
        <p:txBody>
          <a:bodyPr/>
          <a:lstStyle/>
          <a:p>
            <a:r>
              <a:rPr lang="en-US" sz="3600" b="1" dirty="0" smtClean="0">
                <a:latin typeface="Arial" panose="020B0604020202020204" pitchFamily="34" charset="0"/>
                <a:cs typeface="Arial" panose="020B0604020202020204" pitchFamily="34" charset="0"/>
              </a:rPr>
              <a:t>Give Time</a:t>
            </a:r>
          </a:p>
          <a:p>
            <a:pPr lvl="1"/>
            <a:r>
              <a:rPr lang="en-US" sz="2800" dirty="0" smtClean="0">
                <a:latin typeface="Arial" panose="020B0604020202020204" pitchFamily="34" charset="0"/>
                <a:cs typeface="Arial" panose="020B0604020202020204" pitchFamily="34" charset="0"/>
              </a:rPr>
              <a:t>Volunteer</a:t>
            </a:r>
            <a:endParaRPr lang="en-US" sz="2800" dirty="0">
              <a:latin typeface="Arial" panose="020B0604020202020204" pitchFamily="34" charset="0"/>
              <a:cs typeface="Arial" panose="020B0604020202020204" pitchFamily="34" charset="0"/>
            </a:endParaRPr>
          </a:p>
        </p:txBody>
      </p:sp>
      <p:pic>
        <p:nvPicPr>
          <p:cNvPr id="5" name="Content Placeholder 4" descr="Big Give Lunch 2014 002.JPG"/>
          <p:cNvPicPr>
            <a:picLocks noGrp="1" noChangeAspect="1"/>
          </p:cNvPicPr>
          <p:nvPr>
            <p:ph sz="half" idx="11"/>
          </p:nvPr>
        </p:nvPicPr>
        <p:blipFill>
          <a:blip r:embed="rId3" cstate="print"/>
          <a:stretch>
            <a:fillRect/>
          </a:stretch>
        </p:blipFill>
        <p:spPr>
          <a:xfrm>
            <a:off x="3818047" y="845166"/>
            <a:ext cx="3544286" cy="2658215"/>
          </a:xfrm>
        </p:spPr>
      </p:pic>
      <p:pic>
        <p:nvPicPr>
          <p:cNvPr id="6" name="Picture 5" descr="CHOP Hunger 2010 008.jpg"/>
          <p:cNvPicPr>
            <a:picLocks noChangeAspect="1"/>
          </p:cNvPicPr>
          <p:nvPr/>
        </p:nvPicPr>
        <p:blipFill>
          <a:blip r:embed="rId4" cstate="print"/>
          <a:srcRect l="8635"/>
          <a:stretch>
            <a:fillRect/>
          </a:stretch>
        </p:blipFill>
        <p:spPr>
          <a:xfrm>
            <a:off x="6513922" y="3584542"/>
            <a:ext cx="2366128" cy="1942317"/>
          </a:xfrm>
          <a:prstGeom prst="rect">
            <a:avLst/>
          </a:prstGeom>
        </p:spPr>
      </p:pic>
      <p:pic>
        <p:nvPicPr>
          <p:cNvPr id="7" name="Picture 6" descr="hands sorting apples.jpg"/>
          <p:cNvPicPr>
            <a:picLocks noChangeAspect="1"/>
          </p:cNvPicPr>
          <p:nvPr/>
        </p:nvPicPr>
        <p:blipFill>
          <a:blip r:embed="rId5" cstate="print"/>
          <a:stretch>
            <a:fillRect/>
          </a:stretch>
        </p:blipFill>
        <p:spPr>
          <a:xfrm>
            <a:off x="3836707" y="3581109"/>
            <a:ext cx="2591293" cy="1688476"/>
          </a:xfrm>
          <a:prstGeom prst="rect">
            <a:avLst/>
          </a:prstGeom>
        </p:spPr>
      </p:pic>
      <p:pic>
        <p:nvPicPr>
          <p:cNvPr id="8" name="Picture 7" descr="vol1.JPG"/>
          <p:cNvPicPr>
            <a:picLocks noChangeAspect="1"/>
          </p:cNvPicPr>
          <p:nvPr/>
        </p:nvPicPr>
        <p:blipFill>
          <a:blip r:embed="rId6" cstate="print"/>
          <a:srcRect t="5259"/>
          <a:stretch>
            <a:fillRect/>
          </a:stretch>
        </p:blipFill>
        <p:spPr>
          <a:xfrm>
            <a:off x="838986" y="2007909"/>
            <a:ext cx="2901688" cy="366545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You Can Help:</a:t>
            </a:r>
            <a:endParaRPr lang="en-US" dirty="0"/>
          </a:p>
        </p:txBody>
      </p:sp>
      <p:sp>
        <p:nvSpPr>
          <p:cNvPr id="3" name="Content Placeholder 2"/>
          <p:cNvSpPr>
            <a:spLocks noGrp="1"/>
          </p:cNvSpPr>
          <p:nvPr>
            <p:ph sz="half" idx="10"/>
          </p:nvPr>
        </p:nvSpPr>
        <p:spPr>
          <a:xfrm>
            <a:off x="228600" y="882209"/>
            <a:ext cx="4711148" cy="4547217"/>
          </a:xfrm>
        </p:spPr>
        <p:txBody>
          <a:bodyPr/>
          <a:lstStyle/>
          <a:p>
            <a:r>
              <a:rPr lang="en-US" sz="3600" b="1" dirty="0" smtClean="0">
                <a:latin typeface="Arial" panose="020B0604020202020204" pitchFamily="34" charset="0"/>
                <a:cs typeface="Arial" panose="020B0604020202020204" pitchFamily="34" charset="0"/>
              </a:rPr>
              <a:t>Give Voice</a:t>
            </a:r>
          </a:p>
          <a:p>
            <a:pPr lvl="1"/>
            <a:r>
              <a:rPr lang="en-US" sz="2800" dirty="0" smtClean="0">
                <a:latin typeface="Arial" panose="020B0604020202020204" pitchFamily="34" charset="0"/>
                <a:cs typeface="Arial" panose="020B0604020202020204" pitchFamily="34" charset="0"/>
              </a:rPr>
              <a:t>Be an advocate for hunger relief</a:t>
            </a:r>
          </a:p>
          <a:p>
            <a:pPr lvl="1"/>
            <a:r>
              <a:rPr lang="en-US" sz="2800" dirty="0" smtClean="0">
                <a:latin typeface="Arial" panose="020B0604020202020204" pitchFamily="34" charset="0"/>
                <a:cs typeface="Arial" panose="020B0604020202020204" pitchFamily="34" charset="0"/>
              </a:rPr>
              <a:t>Sign up for Harvesters’ Advocacy News Briefs</a:t>
            </a:r>
            <a:endParaRPr lang="en-US" sz="2800" dirty="0">
              <a:latin typeface="Arial" panose="020B0604020202020204" pitchFamily="34" charset="0"/>
              <a:cs typeface="Arial" panose="020B0604020202020204" pitchFamily="34" charset="0"/>
            </a:endParaRPr>
          </a:p>
        </p:txBody>
      </p:sp>
      <p:pic>
        <p:nvPicPr>
          <p:cNvPr id="5" name="Content Placeholder 4" descr="plates.png"/>
          <p:cNvPicPr>
            <a:picLocks noGrp="1" noChangeAspect="1"/>
          </p:cNvPicPr>
          <p:nvPr>
            <p:ph sz="half" idx="11"/>
          </p:nvPr>
        </p:nvPicPr>
        <p:blipFill>
          <a:blip r:embed="rId3" cstate="print"/>
          <a:stretch>
            <a:fillRect/>
          </a:stretch>
        </p:blipFill>
        <p:spPr>
          <a:xfrm>
            <a:off x="5024486" y="409927"/>
            <a:ext cx="3581603" cy="5434692"/>
          </a:xfrm>
        </p:spPr>
      </p:pic>
      <p:pic>
        <p:nvPicPr>
          <p:cNvPr id="6" name="Picture 5" descr="Plates at First Christian Church (5).JPG"/>
          <p:cNvPicPr>
            <a:picLocks noChangeAspect="1"/>
          </p:cNvPicPr>
          <p:nvPr/>
        </p:nvPicPr>
        <p:blipFill>
          <a:blip r:embed="rId4" cstate="print"/>
          <a:srcRect l="12731" r="19713"/>
          <a:stretch>
            <a:fillRect/>
          </a:stretch>
        </p:blipFill>
        <p:spPr>
          <a:xfrm>
            <a:off x="1244340" y="3203205"/>
            <a:ext cx="2658358" cy="2623344"/>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28600" y="1515529"/>
            <a:ext cx="8743950" cy="1859280"/>
          </a:xfrm>
        </p:spPr>
        <p:txBody>
          <a:bodyPr>
            <a:normAutofit lnSpcReduction="10000"/>
          </a:bodyPr>
          <a:lstStyle/>
          <a:p>
            <a:pPr algn="ctr">
              <a:buNone/>
            </a:pPr>
            <a:r>
              <a:rPr lang="en-US" sz="5400" dirty="0" smtClean="0"/>
              <a:t>Stay connected - </a:t>
            </a:r>
          </a:p>
          <a:p>
            <a:pPr algn="ctr">
              <a:buNone/>
            </a:pPr>
            <a:r>
              <a:rPr lang="en-US" sz="6600" dirty="0" smtClean="0">
                <a:solidFill>
                  <a:srgbClr val="FF0000"/>
                </a:solidFill>
              </a:rPr>
              <a:t>harvesters.org</a:t>
            </a:r>
          </a:p>
          <a:p>
            <a:pPr algn="ctr">
              <a:buNone/>
            </a:pPr>
            <a:endParaRPr lang="en-US" dirty="0"/>
          </a:p>
        </p:txBody>
      </p:sp>
      <p:sp>
        <p:nvSpPr>
          <p:cNvPr id="3" name="Title 2"/>
          <p:cNvSpPr>
            <a:spLocks noGrp="1"/>
          </p:cNvSpPr>
          <p:nvPr>
            <p:ph type="title"/>
          </p:nvPr>
        </p:nvSpPr>
        <p:spPr/>
        <p:txBody>
          <a:bodyPr/>
          <a:lstStyle/>
          <a:p>
            <a:r>
              <a:rPr lang="en-US" dirty="0" smtClean="0"/>
              <a:t>How You Can Help:</a:t>
            </a:r>
            <a:endParaRPr lang="en-US" dirty="0"/>
          </a:p>
        </p:txBody>
      </p:sp>
      <p:pic>
        <p:nvPicPr>
          <p:cNvPr id="4" name="Picture 3" descr="FaceBook_64x64.png"/>
          <p:cNvPicPr>
            <a:picLocks noChangeAspect="1"/>
          </p:cNvPicPr>
          <p:nvPr/>
        </p:nvPicPr>
        <p:blipFill>
          <a:blip r:embed="rId3" cstate="print"/>
          <a:stretch>
            <a:fillRect/>
          </a:stretch>
        </p:blipFill>
        <p:spPr>
          <a:xfrm>
            <a:off x="2572511" y="3531698"/>
            <a:ext cx="812698" cy="812698"/>
          </a:xfrm>
          <a:prstGeom prst="rect">
            <a:avLst/>
          </a:prstGeom>
        </p:spPr>
      </p:pic>
      <p:pic>
        <p:nvPicPr>
          <p:cNvPr id="5" name="Picture 4" descr="twitter_64.png"/>
          <p:cNvPicPr>
            <a:picLocks noChangeAspect="1"/>
          </p:cNvPicPr>
          <p:nvPr/>
        </p:nvPicPr>
        <p:blipFill>
          <a:blip r:embed="rId4" cstate="print"/>
          <a:stretch>
            <a:fillRect/>
          </a:stretch>
        </p:blipFill>
        <p:spPr>
          <a:xfrm>
            <a:off x="3647167" y="3522272"/>
            <a:ext cx="812698" cy="812698"/>
          </a:xfrm>
          <a:prstGeom prst="rect">
            <a:avLst/>
          </a:prstGeom>
        </p:spPr>
      </p:pic>
      <p:pic>
        <p:nvPicPr>
          <p:cNvPr id="7" name="Picture 6" descr="linked in.png"/>
          <p:cNvPicPr>
            <a:picLocks noChangeAspect="1"/>
          </p:cNvPicPr>
          <p:nvPr/>
        </p:nvPicPr>
        <p:blipFill>
          <a:blip r:embed="rId5" cstate="print"/>
          <a:stretch>
            <a:fillRect/>
          </a:stretch>
        </p:blipFill>
        <p:spPr>
          <a:xfrm>
            <a:off x="4707060" y="3564068"/>
            <a:ext cx="769905" cy="769905"/>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4161" y="3522273"/>
            <a:ext cx="855544" cy="85554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Waste</a:t>
            </a:r>
            <a:endParaRPr lang="en-US" dirty="0"/>
          </a:p>
        </p:txBody>
      </p:sp>
      <p:sp>
        <p:nvSpPr>
          <p:cNvPr id="3" name="Content Placeholder 2"/>
          <p:cNvSpPr>
            <a:spLocks noGrp="1"/>
          </p:cNvSpPr>
          <p:nvPr>
            <p:ph sz="half" idx="10"/>
          </p:nvPr>
        </p:nvSpPr>
        <p:spPr>
          <a:xfrm>
            <a:off x="228600" y="997487"/>
            <a:ext cx="4465948" cy="1427658"/>
          </a:xfrm>
        </p:spPr>
        <p:txBody>
          <a:bodyPr>
            <a:normAutofit fontScale="77500" lnSpcReduction="20000"/>
          </a:bodyPr>
          <a:lstStyle/>
          <a:p>
            <a:pPr>
              <a:lnSpc>
                <a:spcPct val="120000"/>
              </a:lnSpc>
              <a:spcBef>
                <a:spcPts val="0"/>
              </a:spcBef>
            </a:pPr>
            <a:r>
              <a:rPr lang="en-US" sz="2600" dirty="0" smtClean="0">
                <a:latin typeface="Arial" panose="020B0604020202020204" pitchFamily="34" charset="0"/>
                <a:cs typeface="Arial" panose="020B0604020202020204" pitchFamily="34" charset="0"/>
              </a:rPr>
              <a:t>Up to 40% of food goes to waste – that breaks down to </a:t>
            </a:r>
            <a:r>
              <a:rPr lang="en-US" sz="2600" b="1" dirty="0" smtClean="0">
                <a:latin typeface="Arial" panose="020B0604020202020204" pitchFamily="34" charset="0"/>
                <a:cs typeface="Arial" panose="020B0604020202020204" pitchFamily="34" charset="0"/>
              </a:rPr>
              <a:t>72 </a:t>
            </a:r>
            <a:r>
              <a:rPr lang="en-US" sz="2600" b="1" dirty="0" smtClean="0">
                <a:latin typeface="Arial" panose="020B0604020202020204" pitchFamily="34" charset="0"/>
                <a:cs typeface="Arial" panose="020B0604020202020204" pitchFamily="34" charset="0"/>
              </a:rPr>
              <a:t>billion pounds </a:t>
            </a:r>
            <a:r>
              <a:rPr lang="en-US" sz="2600" dirty="0" smtClean="0">
                <a:latin typeface="Arial" panose="020B0604020202020204" pitchFamily="34" charset="0"/>
                <a:cs typeface="Arial" panose="020B0604020202020204" pitchFamily="34" charset="0"/>
              </a:rPr>
              <a:t>of safe, wholesome food wasted every year.</a:t>
            </a:r>
          </a:p>
          <a:p>
            <a:endParaRPr lang="en-US" sz="2200" dirty="0"/>
          </a:p>
        </p:txBody>
      </p:sp>
      <p:pic>
        <p:nvPicPr>
          <p:cNvPr id="5" name="Content Placeholder 4" descr="food waste2.jpg"/>
          <p:cNvPicPr>
            <a:picLocks noGrp="1" noChangeAspect="1"/>
          </p:cNvPicPr>
          <p:nvPr>
            <p:ph sz="half" idx="11"/>
          </p:nvPr>
        </p:nvPicPr>
        <p:blipFill>
          <a:blip r:embed="rId3" cstate="print"/>
          <a:stretch>
            <a:fillRect/>
          </a:stretch>
        </p:blipFill>
        <p:spPr>
          <a:xfrm>
            <a:off x="4897644" y="198217"/>
            <a:ext cx="3843360" cy="1921680"/>
          </a:xfrm>
        </p:spPr>
      </p:pic>
      <p:sp>
        <p:nvSpPr>
          <p:cNvPr id="6" name="TextBox 5"/>
          <p:cNvSpPr txBox="1"/>
          <p:nvPr/>
        </p:nvSpPr>
        <p:spPr>
          <a:xfrm>
            <a:off x="228600" y="2498711"/>
            <a:ext cx="8512404" cy="3354765"/>
          </a:xfrm>
          <a:prstGeom prst="rect">
            <a:avLst/>
          </a:prstGeom>
          <a:noFill/>
        </p:spPr>
        <p:txBody>
          <a:bodyPr wrap="square" rtlCol="0">
            <a:spAutoFit/>
          </a:bodyPr>
          <a:lstStyle/>
          <a:p>
            <a:pPr marL="233363" indent="-233363">
              <a:buFont typeface="Arial" pitchFamily="34" charset="0"/>
              <a:buChar char="•"/>
            </a:pPr>
            <a:r>
              <a:rPr lang="en-US" sz="2000" dirty="0">
                <a:latin typeface="Arial" panose="020B0604020202020204" pitchFamily="34" charset="0"/>
                <a:cs typeface="Arial" panose="020B0604020202020204" pitchFamily="34" charset="0"/>
              </a:rPr>
              <a:t>All that food isn’t coming from household waste. </a:t>
            </a:r>
            <a:r>
              <a:rPr lang="en-US" sz="2000" b="1" dirty="0">
                <a:latin typeface="Arial" panose="020B0604020202020204" pitchFamily="34" charset="0"/>
                <a:cs typeface="Arial" panose="020B0604020202020204" pitchFamily="34" charset="0"/>
              </a:rPr>
              <a:t>52 billion pounds </a:t>
            </a:r>
            <a:r>
              <a:rPr lang="en-US" sz="2000" dirty="0">
                <a:latin typeface="Arial" panose="020B0604020202020204" pitchFamily="34" charset="0"/>
                <a:cs typeface="Arial" panose="020B0604020202020204" pitchFamily="34" charset="0"/>
              </a:rPr>
              <a:t>is wasted by manufacturers, grocery stores and restaurants. </a:t>
            </a:r>
            <a:endParaRPr lang="en-US" sz="2000" dirty="0" smtClean="0">
              <a:latin typeface="Arial" panose="020B0604020202020204" pitchFamily="34" charset="0"/>
              <a:cs typeface="Arial" panose="020B0604020202020204" pitchFamily="34" charset="0"/>
            </a:endParaRPr>
          </a:p>
          <a:p>
            <a:pPr marL="233363" indent="-233363">
              <a:buFont typeface="Arial" pitchFamily="34" charset="0"/>
              <a:buChar char="•"/>
            </a:pPr>
            <a:endParaRPr lang="en-US" sz="2000" dirty="0">
              <a:latin typeface="Arial" panose="020B0604020202020204" pitchFamily="34" charset="0"/>
              <a:cs typeface="Arial" panose="020B0604020202020204" pitchFamily="34" charset="0"/>
            </a:endParaRPr>
          </a:p>
          <a:p>
            <a:pPr marL="233363" indent="-233363">
              <a:buFont typeface="Arial" pitchFamily="34" charset="0"/>
              <a:buChar char="•"/>
            </a:pPr>
            <a:r>
              <a:rPr lang="en-US" sz="2000" b="1" dirty="0" smtClean="0">
                <a:latin typeface="Arial" panose="020B0604020202020204" pitchFamily="34" charset="0"/>
                <a:cs typeface="Arial" panose="020B0604020202020204" pitchFamily="34" charset="0"/>
              </a:rPr>
              <a:t>21% of landfill volume is food waste</a:t>
            </a:r>
            <a:r>
              <a:rPr lang="en-US" sz="2000" dirty="0" smtClean="0">
                <a:latin typeface="Arial" panose="020B0604020202020204" pitchFamily="34" charset="0"/>
                <a:cs typeface="Arial" panose="020B0604020202020204" pitchFamily="34" charset="0"/>
              </a:rPr>
              <a:t>. When food is disposed in a landfill it rots and becomes a significant source of methane - a potent greenhouse gas with 21 times the global warming potential of carbon dioxide. </a:t>
            </a:r>
          </a:p>
          <a:p>
            <a:pPr marL="233363" indent="-233363">
              <a:buFont typeface="Arial" pitchFamily="34" charset="0"/>
              <a:buChar char="•"/>
            </a:pPr>
            <a:endParaRPr lang="en-US" sz="2000" dirty="0">
              <a:latin typeface="Arial" panose="020B0604020202020204" pitchFamily="34" charset="0"/>
              <a:cs typeface="Arial" panose="020B0604020202020204" pitchFamily="34" charset="0"/>
            </a:endParaRPr>
          </a:p>
          <a:p>
            <a:pPr marL="233363" indent="-233363">
              <a:buFont typeface="Arial" pitchFamily="34" charset="0"/>
              <a:buChar char="•"/>
            </a:pPr>
            <a:r>
              <a:rPr lang="en-US" sz="2000" dirty="0" smtClean="0">
                <a:latin typeface="Arial" panose="020B0604020202020204" pitchFamily="34" charset="0"/>
                <a:cs typeface="Arial" panose="020B0604020202020204" pitchFamily="34" charset="0"/>
              </a:rPr>
              <a:t>If we would reduce our food waste by just 20%, we could avoid </a:t>
            </a:r>
            <a:r>
              <a:rPr lang="en-US" sz="2000" b="1" dirty="0" smtClean="0">
                <a:latin typeface="Arial" panose="020B0604020202020204" pitchFamily="34" charset="0"/>
                <a:cs typeface="Arial" panose="020B0604020202020204" pitchFamily="34" charset="0"/>
              </a:rPr>
              <a:t>18 million tons of greenhouse gas emissions.</a:t>
            </a:r>
          </a:p>
          <a:p>
            <a:pPr marL="233363" indent="-233363"/>
            <a:endParaRPr lang="en-US" sz="1200" dirty="0" smtClean="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Who We Are:</a:t>
            </a:r>
            <a:endParaRPr lang="en-US" dirty="0"/>
          </a:p>
        </p:txBody>
      </p:sp>
      <p:sp>
        <p:nvSpPr>
          <p:cNvPr id="5" name="TextBox 4"/>
          <p:cNvSpPr txBox="1"/>
          <p:nvPr/>
        </p:nvSpPr>
        <p:spPr>
          <a:xfrm>
            <a:off x="197962" y="886120"/>
            <a:ext cx="8559539" cy="2031325"/>
          </a:xfrm>
          <a:prstGeom prst="rect">
            <a:avLst/>
          </a:prstGeom>
          <a:noFill/>
        </p:spPr>
        <p:txBody>
          <a:bodyPr wrap="square" rtlCol="0">
            <a:spAutoFit/>
          </a:bodyPr>
          <a:lstStyle/>
          <a:p>
            <a:pPr marL="228600" indent="-228600">
              <a:lnSpc>
                <a:spcPct val="90000"/>
              </a:lnSpc>
              <a:spcBef>
                <a:spcPts val="1000"/>
              </a:spcBef>
              <a:spcAft>
                <a:spcPts val="1200"/>
              </a:spcAft>
              <a:buFont typeface="Arial" pitchFamily="34" charset="0"/>
              <a:buChar char="•"/>
            </a:pPr>
            <a:r>
              <a:rPr lang="en-US" sz="2800" dirty="0" smtClean="0">
                <a:latin typeface="Arial" panose="020B0604020202020204" pitchFamily="34" charset="0"/>
                <a:cs typeface="Arial" panose="020B0604020202020204" pitchFamily="34" charset="0"/>
              </a:rPr>
              <a:t>Harvesters was founded in Kansas City in 1979.  During its first eight months in operation, the new food bank distributed 155,000 pounds of food. Today, Harvesters distributes more than 52 million pounds of food annually.</a:t>
            </a:r>
          </a:p>
        </p:txBody>
      </p:sp>
      <p:pic>
        <p:nvPicPr>
          <p:cNvPr id="11" name="Content Placeholder 4" descr="021.JPG"/>
          <p:cNvPicPr>
            <a:picLocks noGrp="1" noChangeAspect="1"/>
          </p:cNvPicPr>
          <p:nvPr>
            <p:ph sz="half" idx="4294967295"/>
          </p:nvPr>
        </p:nvPicPr>
        <p:blipFill>
          <a:blip r:embed="rId3" cstate="print"/>
          <a:srcRect b="15339"/>
          <a:stretch>
            <a:fillRect/>
          </a:stretch>
        </p:blipFill>
        <p:spPr>
          <a:xfrm>
            <a:off x="528092" y="2815369"/>
            <a:ext cx="4307859" cy="2735331"/>
          </a:xfrm>
          <a:prstGeom prst="rect">
            <a:avLst/>
          </a:prstGeom>
        </p:spPr>
      </p:pic>
      <p:pic>
        <p:nvPicPr>
          <p:cNvPr id="12" name="Picture 11" descr="019.JPG"/>
          <p:cNvPicPr>
            <a:picLocks noChangeAspect="1"/>
          </p:cNvPicPr>
          <p:nvPr/>
        </p:nvPicPr>
        <p:blipFill>
          <a:blip r:embed="rId4" cstate="print"/>
          <a:srcRect t="10776" r="12069" b="6178"/>
          <a:stretch>
            <a:fillRect/>
          </a:stretch>
        </p:blipFill>
        <p:spPr>
          <a:xfrm>
            <a:off x="4920792" y="2846894"/>
            <a:ext cx="3846136" cy="272434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We Are:</a:t>
            </a:r>
            <a:endParaRPr lang="en-US" dirty="0"/>
          </a:p>
        </p:txBody>
      </p:sp>
      <p:sp>
        <p:nvSpPr>
          <p:cNvPr id="3" name="Content Placeholder 2"/>
          <p:cNvSpPr>
            <a:spLocks noGrp="1"/>
          </p:cNvSpPr>
          <p:nvPr>
            <p:ph sz="half" idx="10"/>
          </p:nvPr>
        </p:nvSpPr>
        <p:spPr>
          <a:xfrm>
            <a:off x="228600" y="882210"/>
            <a:ext cx="8415779" cy="2737684"/>
          </a:xfrm>
        </p:spPr>
        <p:txBody>
          <a:bodyPr/>
          <a:lstStyle/>
          <a:p>
            <a:r>
              <a:rPr lang="en-US" dirty="0" smtClean="0">
                <a:latin typeface="Arial" panose="020B0604020202020204" pitchFamily="34" charset="0"/>
                <a:cs typeface="Arial" panose="020B0604020202020204" pitchFamily="34" charset="0"/>
              </a:rPr>
              <a:t>The Kansas Distribution Center in Topeka opened in October 2010 to strengthen services and increase the amount of food available to partner agencies in northeastern Kansas.</a:t>
            </a:r>
          </a:p>
          <a:p>
            <a:endParaRPr lang="en-US" dirty="0"/>
          </a:p>
        </p:txBody>
      </p:sp>
      <p:pic>
        <p:nvPicPr>
          <p:cNvPr id="6" name="Picture 5" descr="367.jpg"/>
          <p:cNvPicPr>
            <a:picLocks noChangeAspect="1"/>
          </p:cNvPicPr>
          <p:nvPr/>
        </p:nvPicPr>
        <p:blipFill>
          <a:blip r:embed="rId3" cstate="print"/>
          <a:stretch>
            <a:fillRect/>
          </a:stretch>
        </p:blipFill>
        <p:spPr>
          <a:xfrm>
            <a:off x="1079155" y="2556783"/>
            <a:ext cx="4109063" cy="2935046"/>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8061"/>
          <a:stretch/>
        </p:blipFill>
        <p:spPr>
          <a:xfrm>
            <a:off x="5365699" y="2556783"/>
            <a:ext cx="2394273" cy="293504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We Are:</a:t>
            </a:r>
            <a:endParaRPr lang="en-US" dirty="0"/>
          </a:p>
        </p:txBody>
      </p:sp>
      <p:sp>
        <p:nvSpPr>
          <p:cNvPr id="3" name="Content Placeholder 2"/>
          <p:cNvSpPr>
            <a:spLocks noGrp="1"/>
          </p:cNvSpPr>
          <p:nvPr>
            <p:ph sz="half" idx="10"/>
          </p:nvPr>
        </p:nvSpPr>
        <p:spPr>
          <a:xfrm>
            <a:off x="228600" y="882209"/>
            <a:ext cx="4428241" cy="4547217"/>
          </a:xfrm>
        </p:spPr>
        <p:txBody>
          <a:bodyPr/>
          <a:lstStyle/>
          <a:p>
            <a:pPr>
              <a:spcAft>
                <a:spcPts val="1800"/>
              </a:spcAft>
            </a:pPr>
            <a:r>
              <a:rPr lang="en-US" dirty="0" smtClean="0">
                <a:latin typeface="Arial" panose="020B0604020202020204" pitchFamily="34" charset="0"/>
                <a:cs typeface="Arial" panose="020B0604020202020204" pitchFamily="34" charset="0"/>
              </a:rPr>
              <a:t>Harvesters is a member of Feeding America</a:t>
            </a:r>
            <a:r>
              <a:rPr lang="en-US" baseline="30000"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a nationwide network of more than 200 food banks. </a:t>
            </a:r>
          </a:p>
          <a:p>
            <a:pPr>
              <a:spcAft>
                <a:spcPts val="1800"/>
              </a:spcAft>
            </a:pPr>
            <a:r>
              <a:rPr lang="en-US" dirty="0" smtClean="0">
                <a:latin typeface="Arial" panose="020B0604020202020204" pitchFamily="34" charset="0"/>
                <a:cs typeface="Arial" panose="020B0604020202020204" pitchFamily="34" charset="0"/>
              </a:rPr>
              <a:t>In 2011, Harvesters was Feeding America’s Food Bank of the Year.</a:t>
            </a:r>
          </a:p>
          <a:p>
            <a:endParaRPr lang="en-US" dirty="0"/>
          </a:p>
        </p:txBody>
      </p:sp>
      <p:pic>
        <p:nvPicPr>
          <p:cNvPr id="5" name="Content Placeholder 4" descr="MFA_LOGO_4cp.png"/>
          <p:cNvPicPr>
            <a:picLocks noGrp="1" noChangeAspect="1"/>
          </p:cNvPicPr>
          <p:nvPr>
            <p:ph sz="half" idx="11"/>
          </p:nvPr>
        </p:nvPicPr>
        <p:blipFill>
          <a:blip r:embed="rId3" cstate="print"/>
          <a:stretch>
            <a:fillRect/>
          </a:stretch>
        </p:blipFill>
        <p:spPr>
          <a:xfrm>
            <a:off x="4524617" y="1346002"/>
            <a:ext cx="4472367" cy="2236184"/>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We Are:</a:t>
            </a:r>
            <a:endParaRPr lang="en-US" dirty="0"/>
          </a:p>
        </p:txBody>
      </p:sp>
      <p:sp>
        <p:nvSpPr>
          <p:cNvPr id="3" name="Content Placeholder 2"/>
          <p:cNvSpPr>
            <a:spLocks noGrp="1"/>
          </p:cNvSpPr>
          <p:nvPr>
            <p:ph sz="half" idx="10"/>
          </p:nvPr>
        </p:nvSpPr>
        <p:spPr>
          <a:xfrm>
            <a:off x="219174" y="863355"/>
            <a:ext cx="4305692" cy="4547217"/>
          </a:xfrm>
        </p:spPr>
        <p:txBody>
          <a:bodyPr/>
          <a:lstStyle/>
          <a:p>
            <a:r>
              <a:rPr lang="en-US" b="1" i="1" dirty="0" smtClean="0">
                <a:latin typeface="Arial" panose="020B0604020202020204" pitchFamily="34" charset="0"/>
                <a:cs typeface="Arial" pitchFamily="34" charset="0"/>
              </a:rPr>
              <a:t>Mission</a:t>
            </a:r>
          </a:p>
          <a:p>
            <a:pPr marL="457200" lvl="1" indent="0">
              <a:spcBef>
                <a:spcPts val="600"/>
              </a:spcBef>
              <a:buNone/>
            </a:pPr>
            <a:r>
              <a:rPr lang="en-US" sz="3200" dirty="0" smtClean="0">
                <a:latin typeface="Arial" panose="020B0604020202020204" pitchFamily="34" charset="0"/>
                <a:cs typeface="Arial" panose="020B0604020202020204" pitchFamily="34" charset="0"/>
              </a:rPr>
              <a:t>We feed hungry people today and work to end hunger tomorrow.</a:t>
            </a:r>
            <a:endParaRPr lang="en-US" sz="3200" dirty="0">
              <a:latin typeface="Arial" panose="020B0604020202020204" pitchFamily="34" charset="0"/>
              <a:cs typeface="Arial" panose="020B0604020202020204" pitchFamily="34" charset="0"/>
            </a:endParaRPr>
          </a:p>
        </p:txBody>
      </p:sp>
      <p:sp>
        <p:nvSpPr>
          <p:cNvPr id="4" name="Content Placeholder 3"/>
          <p:cNvSpPr>
            <a:spLocks noGrp="1"/>
          </p:cNvSpPr>
          <p:nvPr>
            <p:ph sz="half" idx="11"/>
          </p:nvPr>
        </p:nvSpPr>
        <p:spPr>
          <a:xfrm>
            <a:off x="4449452" y="882209"/>
            <a:ext cx="4523099" cy="4547217"/>
          </a:xfrm>
        </p:spPr>
        <p:txBody>
          <a:bodyPr/>
          <a:lstStyle/>
          <a:p>
            <a:r>
              <a:rPr lang="en-US" b="1" i="1" dirty="0" smtClean="0">
                <a:latin typeface="Arial" panose="020B0604020202020204" pitchFamily="34" charset="0"/>
                <a:cs typeface="Arial" pitchFamily="34" charset="0"/>
              </a:rPr>
              <a:t>Vision</a:t>
            </a:r>
          </a:p>
          <a:p>
            <a:pPr marL="457200" lvl="1" indent="0">
              <a:spcBef>
                <a:spcPts val="600"/>
              </a:spcBef>
              <a:buNone/>
            </a:pPr>
            <a:r>
              <a:rPr lang="en-US" sz="3200" dirty="0" smtClean="0">
                <a:latin typeface="Arial" panose="020B0604020202020204" pitchFamily="34" charset="0"/>
                <a:cs typeface="Arial" panose="020B0604020202020204" pitchFamily="34" charset="0"/>
              </a:rPr>
              <a:t>That everyone in our community will have access to enough nutritious food to maintain a healthy lifestyle.</a:t>
            </a:r>
            <a:endParaRPr lang="en-US" sz="32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794" y="3485320"/>
            <a:ext cx="3518452" cy="2345635"/>
          </a:xfrm>
          <a:prstGeom prst="rect">
            <a:avLst/>
          </a:prstGeom>
        </p:spPr>
      </p:pic>
    </p:spTree>
    <p:extLst>
      <p:ext uri="{BB962C8B-B14F-4D97-AF65-F5344CB8AC3E}">
        <p14:creationId xmlns:p14="http://schemas.microsoft.com/office/powerpoint/2010/main" val="3100946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arvesters_ServiceArea2014.jpg"/>
          <p:cNvPicPr>
            <a:picLocks noGrp="1" noChangeAspect="1"/>
          </p:cNvPicPr>
          <p:nvPr>
            <p:ph sz="quarter" idx="10"/>
          </p:nvPr>
        </p:nvPicPr>
        <p:blipFill>
          <a:blip r:embed="rId3" cstate="print"/>
          <a:srcRect b="3955"/>
          <a:stretch>
            <a:fillRect/>
          </a:stretch>
        </p:blipFill>
        <p:spPr>
          <a:xfrm>
            <a:off x="989814" y="398001"/>
            <a:ext cx="6881567" cy="5107252"/>
          </a:xfrm>
        </p:spPr>
      </p:pic>
      <p:sp>
        <p:nvSpPr>
          <p:cNvPr id="3" name="Title 2"/>
          <p:cNvSpPr>
            <a:spLocks noGrp="1"/>
          </p:cNvSpPr>
          <p:nvPr>
            <p:ph type="title"/>
          </p:nvPr>
        </p:nvSpPr>
        <p:spPr/>
        <p:txBody>
          <a:bodyPr/>
          <a:lstStyle/>
          <a:p>
            <a:r>
              <a:rPr lang="en-US" dirty="0" smtClean="0"/>
              <a:t>Who We Serve:</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We Serve:</a:t>
            </a:r>
            <a:endParaRPr lang="en-US" dirty="0"/>
          </a:p>
        </p:txBody>
      </p:sp>
      <p:sp>
        <p:nvSpPr>
          <p:cNvPr id="3" name="Content Placeholder 2"/>
          <p:cNvSpPr>
            <a:spLocks noGrp="1"/>
          </p:cNvSpPr>
          <p:nvPr>
            <p:ph sz="half" idx="10"/>
          </p:nvPr>
        </p:nvSpPr>
        <p:spPr>
          <a:xfrm>
            <a:off x="228600" y="882209"/>
            <a:ext cx="8388626" cy="4547217"/>
          </a:xfrm>
        </p:spPr>
        <p:txBody>
          <a:bodyPr>
            <a:normAutofit/>
          </a:bodyPr>
          <a:lstStyle/>
          <a:p>
            <a:r>
              <a:rPr lang="en-US" dirty="0" smtClean="0">
                <a:latin typeface="Arial" panose="020B0604020202020204" pitchFamily="34" charset="0"/>
                <a:cs typeface="Arial" panose="020B0604020202020204" pitchFamily="34" charset="0"/>
              </a:rPr>
              <a:t>Harvesters provides food to more than 760 nonprofit agencies in 26 counties: </a:t>
            </a:r>
          </a:p>
          <a:p>
            <a:pPr lvl="1">
              <a:spcBef>
                <a:spcPts val="1000"/>
              </a:spcBef>
            </a:pPr>
            <a:r>
              <a:rPr lang="en-US" dirty="0" smtClean="0">
                <a:latin typeface="Arial" panose="020B0604020202020204" pitchFamily="34" charset="0"/>
                <a:cs typeface="Arial" panose="020B0604020202020204" pitchFamily="34" charset="0"/>
              </a:rPr>
              <a:t>10 northwestern Missouri counties </a:t>
            </a:r>
          </a:p>
          <a:p>
            <a:pPr lvl="1">
              <a:spcBef>
                <a:spcPts val="1000"/>
              </a:spcBef>
            </a:pPr>
            <a:r>
              <a:rPr lang="en-US" dirty="0" smtClean="0">
                <a:latin typeface="Arial" panose="020B0604020202020204" pitchFamily="34" charset="0"/>
                <a:cs typeface="Arial" panose="020B0604020202020204" pitchFamily="34" charset="0"/>
              </a:rPr>
              <a:t>16 northeastern Kansas counties.</a:t>
            </a:r>
          </a:p>
          <a:p>
            <a:r>
              <a:rPr lang="en-US" dirty="0">
                <a:latin typeface="Arial" panose="020B0604020202020204" pitchFamily="34" charset="0"/>
                <a:cs typeface="Arial" panose="020B0604020202020204" pitchFamily="34" charset="0"/>
              </a:rPr>
              <a:t>Agencies include:</a:t>
            </a:r>
          </a:p>
          <a:p>
            <a:pPr lvl="1"/>
            <a:r>
              <a:rPr lang="en-US" dirty="0">
                <a:latin typeface="Arial" panose="020B0604020202020204" pitchFamily="34" charset="0"/>
                <a:cs typeface="Arial" panose="020B0604020202020204" pitchFamily="34" charset="0"/>
              </a:rPr>
              <a:t>Pantries</a:t>
            </a:r>
          </a:p>
          <a:p>
            <a:pPr lvl="1"/>
            <a:r>
              <a:rPr lang="en-US" dirty="0">
                <a:latin typeface="Arial" panose="020B0604020202020204" pitchFamily="34" charset="0"/>
                <a:cs typeface="Arial" panose="020B0604020202020204" pitchFamily="34" charset="0"/>
              </a:rPr>
              <a:t>Shelters</a:t>
            </a:r>
          </a:p>
          <a:p>
            <a:pPr lvl="1"/>
            <a:r>
              <a:rPr lang="en-US" dirty="0">
                <a:latin typeface="Arial" panose="020B0604020202020204" pitchFamily="34" charset="0"/>
                <a:cs typeface="Arial" panose="020B0604020202020204" pitchFamily="34" charset="0"/>
              </a:rPr>
              <a:t>Kitchens</a:t>
            </a:r>
          </a:p>
          <a:p>
            <a:pPr lvl="1">
              <a:spcBef>
                <a:spcPts val="1000"/>
              </a:spcBef>
            </a:pPr>
            <a:endParaRPr lang="en-US" sz="2800" dirty="0">
              <a:cs typeface="Arial"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2078" y="1421645"/>
            <a:ext cx="2683566" cy="201267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4614" y="3130824"/>
            <a:ext cx="2951921" cy="2213941"/>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2079" y="3561161"/>
            <a:ext cx="2683566" cy="178876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670</TotalTime>
  <Words>2872</Words>
  <Application>Microsoft Office PowerPoint</Application>
  <PresentationFormat>On-screen Show (4:3)</PresentationFormat>
  <Paragraphs>300</Paragraphs>
  <Slides>26</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Hunger Knows  No Boundaries</vt:lpstr>
      <vt:lpstr>The Stark Reality:</vt:lpstr>
      <vt:lpstr>Food Waste</vt:lpstr>
      <vt:lpstr>Who We Are:</vt:lpstr>
      <vt:lpstr>Who We Are:</vt:lpstr>
      <vt:lpstr>Who We Are:</vt:lpstr>
      <vt:lpstr>Who We Are:</vt:lpstr>
      <vt:lpstr>Who We Serve:</vt:lpstr>
      <vt:lpstr>Who We Serve:</vt:lpstr>
      <vt:lpstr>What We Do:</vt:lpstr>
      <vt:lpstr>What We Do:</vt:lpstr>
      <vt:lpstr>Feeding Children:</vt:lpstr>
      <vt:lpstr>Feeding Children:</vt:lpstr>
      <vt:lpstr>Feeding Seniors:</vt:lpstr>
      <vt:lpstr>Feeding Families:</vt:lpstr>
      <vt:lpstr>Promoting Healthy Eating:</vt:lpstr>
      <vt:lpstr>Intersection of Hunger and Health</vt:lpstr>
      <vt:lpstr>Disaster Relief:</vt:lpstr>
      <vt:lpstr>Demonstration Garden:</vt:lpstr>
      <vt:lpstr>Where the Food Comes From:</vt:lpstr>
      <vt:lpstr>Where the Food Goes:</vt:lpstr>
      <vt:lpstr>How You Can Help:</vt:lpstr>
      <vt:lpstr>How You Can Help:</vt:lpstr>
      <vt:lpstr>How You Can Help:</vt:lpstr>
      <vt:lpstr>How You Can Help:</vt:lpstr>
      <vt:lpstr>How You Can Help:</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Kline</dc:creator>
  <cp:lastModifiedBy>Gene Hallinan</cp:lastModifiedBy>
  <cp:revision>84</cp:revision>
  <dcterms:created xsi:type="dcterms:W3CDTF">2015-12-09T15:50:00Z</dcterms:created>
  <dcterms:modified xsi:type="dcterms:W3CDTF">2019-07-01T20:10:28Z</dcterms:modified>
</cp:coreProperties>
</file>